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9" r:id="rId1"/>
  </p:sldMasterIdLst>
  <p:notesMasterIdLst>
    <p:notesMasterId r:id="rId93"/>
  </p:notesMasterIdLst>
  <p:sldIdLst>
    <p:sldId id="349" r:id="rId2"/>
    <p:sldId id="328" r:id="rId3"/>
    <p:sldId id="329" r:id="rId4"/>
    <p:sldId id="330" r:id="rId5"/>
    <p:sldId id="257" r:id="rId6"/>
    <p:sldId id="350" r:id="rId7"/>
    <p:sldId id="351" r:id="rId8"/>
    <p:sldId id="260" r:id="rId9"/>
    <p:sldId id="262" r:id="rId10"/>
    <p:sldId id="261" r:id="rId11"/>
    <p:sldId id="264" r:id="rId12"/>
    <p:sldId id="265" r:id="rId13"/>
    <p:sldId id="266" r:id="rId14"/>
    <p:sldId id="268" r:id="rId15"/>
    <p:sldId id="269" r:id="rId16"/>
    <p:sldId id="270" r:id="rId17"/>
    <p:sldId id="267" r:id="rId18"/>
    <p:sldId id="271" r:id="rId19"/>
    <p:sldId id="272" r:id="rId20"/>
    <p:sldId id="273" r:id="rId21"/>
    <p:sldId id="274" r:id="rId22"/>
    <p:sldId id="275" r:id="rId23"/>
    <p:sldId id="276" r:id="rId24"/>
    <p:sldId id="277" r:id="rId25"/>
    <p:sldId id="278" r:id="rId26"/>
    <p:sldId id="279" r:id="rId27"/>
    <p:sldId id="281" r:id="rId28"/>
    <p:sldId id="283" r:id="rId29"/>
    <p:sldId id="280" r:id="rId30"/>
    <p:sldId id="285" r:id="rId31"/>
    <p:sldId id="331" r:id="rId32"/>
    <p:sldId id="334" r:id="rId33"/>
    <p:sldId id="282" r:id="rId34"/>
    <p:sldId id="287" r:id="rId35"/>
    <p:sldId id="352" r:id="rId36"/>
    <p:sldId id="289" r:id="rId37"/>
    <p:sldId id="288" r:id="rId38"/>
    <p:sldId id="291" r:id="rId39"/>
    <p:sldId id="290" r:id="rId40"/>
    <p:sldId id="292" r:id="rId41"/>
    <p:sldId id="293" r:id="rId42"/>
    <p:sldId id="295" r:id="rId43"/>
    <p:sldId id="353" r:id="rId44"/>
    <p:sldId id="294" r:id="rId45"/>
    <p:sldId id="296" r:id="rId46"/>
    <p:sldId id="332" r:id="rId47"/>
    <p:sldId id="298" r:id="rId48"/>
    <p:sldId id="299" r:id="rId49"/>
    <p:sldId id="300" r:id="rId50"/>
    <p:sldId id="354" r:id="rId51"/>
    <p:sldId id="301" r:id="rId52"/>
    <p:sldId id="302" r:id="rId53"/>
    <p:sldId id="355" r:id="rId54"/>
    <p:sldId id="304" r:id="rId55"/>
    <p:sldId id="305" r:id="rId56"/>
    <p:sldId id="306" r:id="rId57"/>
    <p:sldId id="307" r:id="rId58"/>
    <p:sldId id="308" r:id="rId59"/>
    <p:sldId id="309" r:id="rId60"/>
    <p:sldId id="311" r:id="rId61"/>
    <p:sldId id="335" r:id="rId62"/>
    <p:sldId id="336" r:id="rId63"/>
    <p:sldId id="313" r:id="rId64"/>
    <p:sldId id="310" r:id="rId65"/>
    <p:sldId id="312" r:id="rId66"/>
    <p:sldId id="314" r:id="rId67"/>
    <p:sldId id="315" r:id="rId68"/>
    <p:sldId id="316" r:id="rId69"/>
    <p:sldId id="317" r:id="rId70"/>
    <p:sldId id="318" r:id="rId71"/>
    <p:sldId id="319" r:id="rId72"/>
    <p:sldId id="320" r:id="rId73"/>
    <p:sldId id="321" r:id="rId74"/>
    <p:sldId id="322" r:id="rId75"/>
    <p:sldId id="324" r:id="rId76"/>
    <p:sldId id="325" r:id="rId77"/>
    <p:sldId id="337" r:id="rId78"/>
    <p:sldId id="356" r:id="rId79"/>
    <p:sldId id="338" r:id="rId80"/>
    <p:sldId id="339" r:id="rId81"/>
    <p:sldId id="342" r:id="rId82"/>
    <p:sldId id="343" r:id="rId83"/>
    <p:sldId id="344" r:id="rId84"/>
    <p:sldId id="345" r:id="rId85"/>
    <p:sldId id="340" r:id="rId86"/>
    <p:sldId id="346" r:id="rId87"/>
    <p:sldId id="341" r:id="rId88"/>
    <p:sldId id="347" r:id="rId89"/>
    <p:sldId id="348" r:id="rId90"/>
    <p:sldId id="327" r:id="rId91"/>
    <p:sldId id="333"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5F978D"/>
    <a:srgbClr val="D57A15"/>
    <a:srgbClr val="7B7ABB"/>
    <a:srgbClr val="0000CC"/>
    <a:srgbClr val="339966"/>
    <a:srgbClr val="CCECFF"/>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604D365-A234-4736-973B-39AF4A8E48A4}" type="slidenum">
              <a:rPr lang="en-US"/>
              <a:pPr/>
              <a:t>‹#›</a:t>
            </a:fld>
            <a:endParaRPr lang="en-US"/>
          </a:p>
        </p:txBody>
      </p:sp>
    </p:spTree>
    <p:extLst>
      <p:ext uri="{BB962C8B-B14F-4D97-AF65-F5344CB8AC3E}">
        <p14:creationId xmlns:p14="http://schemas.microsoft.com/office/powerpoint/2010/main" val="9060582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155784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0729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952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0283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69491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4945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13084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Some designers believe </a:t>
            </a:r>
            <a:r>
              <a:rPr lang="en-US" dirty="0"/>
              <a:t>that it is important to always show the </a:t>
            </a:r>
            <a:r>
              <a:rPr lang="en-US" dirty="0" smtClean="0"/>
              <a:t>name of </a:t>
            </a:r>
            <a:r>
              <a:rPr lang="en-US" dirty="0"/>
              <a:t>a relationship. If so, be aware that you can name a relationship from </a:t>
            </a:r>
            <a:r>
              <a:rPr lang="en-US" dirty="0" smtClean="0"/>
              <a:t>the perspective </a:t>
            </a:r>
            <a:r>
              <a:rPr lang="en-US" dirty="0"/>
              <a:t>of either of the entities or both</a:t>
            </a:r>
            <a:r>
              <a:rPr lang="en-US" dirty="0" smtClean="0"/>
              <a:t>.</a:t>
            </a:r>
          </a:p>
          <a:p>
            <a:r>
              <a:rPr lang="en-US" dirty="0" smtClean="0"/>
              <a:t>For </a:t>
            </a:r>
            <a:r>
              <a:rPr lang="en-US" dirty="0"/>
              <a:t>example, you can name the </a:t>
            </a:r>
            <a:r>
              <a:rPr lang="en-US" dirty="0" smtClean="0"/>
              <a:t>relationship between </a:t>
            </a:r>
            <a:r>
              <a:rPr lang="en-US" dirty="0"/>
              <a:t>DEPARTMENT and EMPLOYEE as Department Consists Of; or you can </a:t>
            </a:r>
            <a:r>
              <a:rPr lang="en-US" dirty="0" smtClean="0"/>
              <a:t>name it </a:t>
            </a:r>
            <a:r>
              <a:rPr lang="en-US" dirty="0"/>
              <a:t>as Employee Works In; or you can name it both ways, using a slash between the </a:t>
            </a:r>
            <a:r>
              <a:rPr lang="en-US" dirty="0" smtClean="0"/>
              <a:t>two names</a:t>
            </a:r>
            <a:r>
              <a:rPr lang="en-US" dirty="0"/>
              <a:t>, Department Consists Of/Employee Works In</a:t>
            </a:r>
            <a:r>
              <a:rPr lang="en-US" dirty="0" smtClean="0"/>
              <a:t>.</a:t>
            </a:r>
          </a:p>
          <a:p>
            <a:r>
              <a:rPr lang="en-US" dirty="0" smtClean="0"/>
              <a:t>Relationship </a:t>
            </a:r>
            <a:r>
              <a:rPr lang="en-US" dirty="0"/>
              <a:t>names are a </a:t>
            </a:r>
            <a:r>
              <a:rPr lang="en-US" dirty="0" smtClean="0"/>
              <a:t>necessity when </a:t>
            </a:r>
            <a:r>
              <a:rPr lang="en-US" dirty="0"/>
              <a:t>there are two different relationships between the same two entities</a:t>
            </a:r>
            <a:r>
              <a:rPr lang="en-US" dirty="0" smtClean="0"/>
              <a:t>.</a:t>
            </a:r>
            <a:endParaRPr lang="en-US" dirty="0"/>
          </a:p>
        </p:txBody>
      </p:sp>
    </p:spTree>
    <p:extLst>
      <p:ext uri="{BB962C8B-B14F-4D97-AF65-F5344CB8AC3E}">
        <p14:creationId xmlns:p14="http://schemas.microsoft.com/office/powerpoint/2010/main" val="61043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36079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You can show </a:t>
            </a:r>
            <a:r>
              <a:rPr lang="en-US" dirty="0" smtClean="0"/>
              <a:t>relationships between </a:t>
            </a:r>
            <a:r>
              <a:rPr lang="en-US" dirty="0"/>
              <a:t>entities before you even know what the identifiers are</a:t>
            </a:r>
            <a:r>
              <a:rPr lang="en-US" dirty="0" smtClean="0"/>
              <a:t>.</a:t>
            </a:r>
          </a:p>
          <a:p>
            <a:r>
              <a:rPr lang="en-US" dirty="0" smtClean="0"/>
              <a:t>For </a:t>
            </a:r>
            <a:r>
              <a:rPr lang="en-US" dirty="0"/>
              <a:t>example</a:t>
            </a:r>
            <a:r>
              <a:rPr lang="en-US" dirty="0" smtClean="0"/>
              <a:t>, you </a:t>
            </a:r>
            <a:r>
              <a:rPr lang="en-US" dirty="0"/>
              <a:t>can say that a DEPARTMENT relates to many EMPLOYEEs before you know any </a:t>
            </a:r>
            <a:r>
              <a:rPr lang="en-US" dirty="0" smtClean="0"/>
              <a:t>of the </a:t>
            </a:r>
            <a:r>
              <a:rPr lang="en-US" dirty="0"/>
              <a:t>attributes of either EMPLOYEE or DEPARTMENT. </a:t>
            </a:r>
            <a:endParaRPr lang="en-US" dirty="0" smtClean="0"/>
          </a:p>
          <a:p>
            <a:r>
              <a:rPr lang="en-US" dirty="0" smtClean="0"/>
              <a:t>This </a:t>
            </a:r>
            <a:r>
              <a:rPr lang="en-US" dirty="0"/>
              <a:t>characteristic enables you </a:t>
            </a:r>
            <a:r>
              <a:rPr lang="en-US" dirty="0" smtClean="0"/>
              <a:t>to work </a:t>
            </a:r>
            <a:r>
              <a:rPr lang="en-US" dirty="0"/>
              <a:t>from the general to the specific</a:t>
            </a:r>
            <a:r>
              <a:rPr lang="en-US" dirty="0" smtClean="0"/>
              <a:t>.</a:t>
            </a:r>
          </a:p>
          <a:p>
            <a:r>
              <a:rPr lang="en-US" dirty="0" smtClean="0"/>
              <a:t>First</a:t>
            </a:r>
            <a:r>
              <a:rPr lang="en-US" dirty="0"/>
              <a:t>, identify the entities, then think about relationships</a:t>
            </a:r>
            <a:r>
              <a:rPr lang="en-US" dirty="0" smtClean="0"/>
              <a:t>, and</a:t>
            </a:r>
            <a:r>
              <a:rPr lang="en-US" dirty="0"/>
              <a:t>, finally, determine the attributes.</a:t>
            </a:r>
            <a:endParaRPr lang="en-US" dirty="0" smtClean="0">
              <a:latin typeface="Arial" panose="020B0604020202020204" pitchFamily="34" charset="0"/>
            </a:endParaRPr>
          </a:p>
        </p:txBody>
      </p:sp>
    </p:spTree>
    <p:extLst>
      <p:ext uri="{BB962C8B-B14F-4D97-AF65-F5344CB8AC3E}">
        <p14:creationId xmlns:p14="http://schemas.microsoft.com/office/powerpoint/2010/main" val="4231284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67875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34642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8243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97234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19212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75012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49574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21649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2644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Sometimes when interpreting diagrams like </a:t>
            </a:r>
            <a:r>
              <a:rPr lang="en-US" dirty="0" smtClean="0"/>
              <a:t>the ones in this slide students become confused </a:t>
            </a:r>
            <a:r>
              <a:rPr lang="en-US" dirty="0"/>
              <a:t>about which entity is optional and which is required</a:t>
            </a:r>
            <a:r>
              <a:rPr lang="en-US" dirty="0" smtClean="0"/>
              <a:t>.</a:t>
            </a:r>
          </a:p>
          <a:p>
            <a:r>
              <a:rPr lang="en-US" dirty="0" smtClean="0"/>
              <a:t>An easy way </a:t>
            </a:r>
            <a:r>
              <a:rPr lang="en-US" dirty="0"/>
              <a:t>to clarify this situation is to imagine that you are standing in the diamond on </a:t>
            </a:r>
            <a:r>
              <a:rPr lang="en-US" dirty="0" smtClean="0"/>
              <a:t>the relationship </a:t>
            </a:r>
            <a:r>
              <a:rPr lang="en-US" dirty="0"/>
              <a:t>line</a:t>
            </a:r>
            <a:r>
              <a:rPr lang="en-US" dirty="0" smtClean="0"/>
              <a:t>.</a:t>
            </a:r>
          </a:p>
          <a:p>
            <a:r>
              <a:rPr lang="en-US" dirty="0" smtClean="0"/>
              <a:t>Imagine </a:t>
            </a:r>
            <a:r>
              <a:rPr lang="en-US" dirty="0"/>
              <a:t>looking toward one of the entities. If you see an oval in </a:t>
            </a:r>
            <a:r>
              <a:rPr lang="en-US" dirty="0" smtClean="0"/>
              <a:t>that direction</a:t>
            </a:r>
            <a:r>
              <a:rPr lang="en-US" dirty="0"/>
              <a:t>, then that entity is optional; if you see a hash mark, then that entity is required.</a:t>
            </a:r>
          </a:p>
          <a:p>
            <a:r>
              <a:rPr lang="en-US" dirty="0"/>
              <a:t>Thus, in </a:t>
            </a:r>
            <a:r>
              <a:rPr lang="en-US" dirty="0" smtClean="0"/>
              <a:t>(c</a:t>
            </a:r>
            <a:r>
              <a:rPr lang="en-US" dirty="0"/>
              <a:t>), if you stand on the diamond and look toward SKILL, you </a:t>
            </a:r>
            <a:r>
              <a:rPr lang="en-US" dirty="0" smtClean="0"/>
              <a:t>see a </a:t>
            </a:r>
            <a:r>
              <a:rPr lang="en-US" b="1" dirty="0"/>
              <a:t>hash mark</a:t>
            </a:r>
            <a:r>
              <a:rPr lang="en-US" dirty="0"/>
              <a:t>. This means that </a:t>
            </a:r>
            <a:r>
              <a:rPr lang="en-US" b="1" dirty="0"/>
              <a:t>SKILL is required </a:t>
            </a:r>
            <a:r>
              <a:rPr lang="en-US" dirty="0"/>
              <a:t>in the relationship. If you then </a:t>
            </a:r>
            <a:r>
              <a:rPr lang="en-US" dirty="0" smtClean="0"/>
              <a:t>turn around </a:t>
            </a:r>
            <a:r>
              <a:rPr lang="en-US" dirty="0"/>
              <a:t>and look toward EMPLOYEE, you see </a:t>
            </a:r>
            <a:r>
              <a:rPr lang="en-US" b="1" dirty="0"/>
              <a:t>a circle</a:t>
            </a:r>
            <a:r>
              <a:rPr lang="en-US" dirty="0"/>
              <a:t>. This means that </a:t>
            </a:r>
            <a:r>
              <a:rPr lang="en-US" b="1" dirty="0"/>
              <a:t>EMPLOYEE </a:t>
            </a:r>
            <a:r>
              <a:rPr lang="en-US" b="1" dirty="0" smtClean="0"/>
              <a:t>is optional </a:t>
            </a:r>
            <a:r>
              <a:rPr lang="en-US" dirty="0"/>
              <a:t>in the relationship.</a:t>
            </a:r>
            <a:endParaRPr lang="en-US" dirty="0" smtClean="0">
              <a:latin typeface="Arial" panose="020B0604020202020204" pitchFamily="34" charset="0"/>
            </a:endParaRPr>
          </a:p>
        </p:txBody>
      </p:sp>
    </p:spTree>
    <p:extLst>
      <p:ext uri="{BB962C8B-B14F-4D97-AF65-F5344CB8AC3E}">
        <p14:creationId xmlns:p14="http://schemas.microsoft.com/office/powerpoint/2010/main" val="1906787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 number of modeling products are available, and each will have its </a:t>
            </a:r>
            <a:r>
              <a:rPr lang="en-US" dirty="0" smtClean="0"/>
              <a:t>own idiosyncrasies.</a:t>
            </a:r>
          </a:p>
          <a:p>
            <a:r>
              <a:rPr lang="en-US" dirty="0" smtClean="0"/>
              <a:t>CA </a:t>
            </a:r>
            <a:r>
              <a:rPr lang="en-US" dirty="0"/>
              <a:t>Technologies produces </a:t>
            </a:r>
            <a:r>
              <a:rPr lang="en-US" dirty="0" err="1"/>
              <a:t>ERwin</a:t>
            </a:r>
            <a:r>
              <a:rPr lang="en-US" dirty="0"/>
              <a:t>, a commercial data </a:t>
            </a:r>
            <a:r>
              <a:rPr lang="en-US" dirty="0" smtClean="0"/>
              <a:t>modeling product </a:t>
            </a:r>
            <a:r>
              <a:rPr lang="en-US" dirty="0"/>
              <a:t>that handles both data modeling and database design tasks. You </a:t>
            </a:r>
            <a:r>
              <a:rPr lang="en-US" dirty="0" smtClean="0"/>
              <a:t>can download </a:t>
            </a:r>
            <a:r>
              <a:rPr lang="en-US" dirty="0"/>
              <a:t>the CA </a:t>
            </a:r>
            <a:r>
              <a:rPr lang="en-US" dirty="0" err="1"/>
              <a:t>ERwin</a:t>
            </a:r>
            <a:r>
              <a:rPr lang="en-US" dirty="0"/>
              <a:t> Data Modeler Community Edition, which is suitable for </a:t>
            </a:r>
            <a:r>
              <a:rPr lang="en-US" dirty="0" smtClean="0"/>
              <a:t>class use</a:t>
            </a:r>
            <a:r>
              <a:rPr lang="en-US" dirty="0"/>
              <a:t>, from CA. You can use </a:t>
            </a:r>
            <a:r>
              <a:rPr lang="en-US" dirty="0" err="1"/>
              <a:t>ERwin</a:t>
            </a:r>
            <a:r>
              <a:rPr lang="en-US" dirty="0"/>
              <a:t> to produce either crow’s foot or IDEF1X data models.</a:t>
            </a:r>
          </a:p>
          <a:p>
            <a:r>
              <a:rPr lang="en-US" dirty="0"/>
              <a:t>You can also try ER-Assistant, which is free and downloadable from Software</a:t>
            </a:r>
          </a:p>
          <a:p>
            <a:r>
              <a:rPr lang="en-US" dirty="0"/>
              <a:t>Informer.</a:t>
            </a:r>
          </a:p>
          <a:p>
            <a:r>
              <a:rPr lang="en-US" dirty="0"/>
              <a:t>Microsoft Visio 2013 is also a possibility. A trial version is available from the </a:t>
            </a:r>
            <a:r>
              <a:rPr lang="en-US" dirty="0" smtClean="0"/>
              <a:t>Microsoft Web </a:t>
            </a:r>
            <a:r>
              <a:rPr lang="en-US" dirty="0"/>
              <a:t>site. See Appendix F for a full discussion of using Microsoft Visio 2013 for data models.</a:t>
            </a:r>
          </a:p>
          <a:p>
            <a:r>
              <a:rPr lang="en-US" dirty="0"/>
              <a:t>Finally, Oracle is continuing development of the MySQL Workbench, as described </a:t>
            </a:r>
            <a:r>
              <a:rPr lang="en-US" dirty="0" smtClean="0"/>
              <a:t>in this </a:t>
            </a:r>
            <a:r>
              <a:rPr lang="en-US" dirty="0"/>
              <a:t>book in Chapters 2 and 10C, and a free (but somewhat limited) version is </a:t>
            </a:r>
            <a:r>
              <a:rPr lang="en-US" dirty="0" smtClean="0"/>
              <a:t>available </a:t>
            </a:r>
            <a:r>
              <a:rPr lang="en-US" dirty="0"/>
              <a:t>at the MySQL development Web site. (If you are using a Microsoft operating system, </a:t>
            </a:r>
            <a:r>
              <a:rPr lang="en-US" dirty="0" smtClean="0"/>
              <a:t>you should </a:t>
            </a:r>
            <a:r>
              <a:rPr lang="en-US" dirty="0"/>
              <a:t>install the MySQL Workbench by downloading and running the MySQL Installer </a:t>
            </a:r>
            <a:r>
              <a:rPr lang="en-US" dirty="0" smtClean="0"/>
              <a:t>for Windows</a:t>
            </a:r>
            <a:r>
              <a:rPr lang="en-US" dirty="0"/>
              <a:t>). Although it is better at database designs than data models, it is a very </a:t>
            </a:r>
            <a:r>
              <a:rPr lang="en-US" dirty="0" smtClean="0"/>
              <a:t>useful tool</a:t>
            </a:r>
            <a:r>
              <a:rPr lang="en-US" dirty="0"/>
              <a:t>, and the database designs it produces can be used with any DBMS, not just MySQL</a:t>
            </a:r>
            <a:r>
              <a:rPr lang="en-US" dirty="0" smtClean="0"/>
              <a:t>. See </a:t>
            </a:r>
            <a:r>
              <a:rPr lang="en-US" dirty="0"/>
              <a:t>Appendix E for a full discussion of using MySQL Workbench for database designs</a:t>
            </a:r>
            <a:r>
              <a:rPr lang="en-US" dirty="0" smtClean="0"/>
              <a:t>. </a:t>
            </a:r>
            <a:endParaRPr lang="en-US" dirty="0"/>
          </a:p>
        </p:txBody>
      </p:sp>
    </p:spTree>
    <p:extLst>
      <p:ext uri="{BB962C8B-B14F-4D97-AF65-F5344CB8AC3E}">
        <p14:creationId xmlns:p14="http://schemas.microsoft.com/office/powerpoint/2010/main" val="584153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55843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13425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43310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53970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a:t>
            </a:r>
            <a:r>
              <a:rPr lang="en-US" i="1" dirty="0"/>
              <a:t>parent entity </a:t>
            </a:r>
            <a:r>
              <a:rPr lang="en-US" dirty="0"/>
              <a:t>of a </a:t>
            </a:r>
            <a:r>
              <a:rPr lang="en-US" i="1" dirty="0"/>
              <a:t>child ID-dependent entity </a:t>
            </a:r>
            <a:r>
              <a:rPr lang="en-US" dirty="0"/>
              <a:t>is sometimes </a:t>
            </a:r>
            <a:r>
              <a:rPr lang="en-US" dirty="0" smtClean="0"/>
              <a:t>referred to </a:t>
            </a:r>
            <a:r>
              <a:rPr lang="en-US" dirty="0"/>
              <a:t>as an </a:t>
            </a:r>
            <a:r>
              <a:rPr lang="en-US" b="1" dirty="0"/>
              <a:t>owner</a:t>
            </a:r>
            <a:r>
              <a:rPr lang="en-US" dirty="0"/>
              <a:t> entity</a:t>
            </a:r>
            <a:r>
              <a:rPr lang="en-US" dirty="0" smtClean="0"/>
              <a:t>.</a:t>
            </a:r>
          </a:p>
          <a:p>
            <a:r>
              <a:rPr lang="en-US" dirty="0" smtClean="0"/>
              <a:t>For </a:t>
            </a:r>
            <a:r>
              <a:rPr lang="en-US" dirty="0"/>
              <a:t>example, a BUILDING is the </a:t>
            </a:r>
            <a:r>
              <a:rPr lang="en-US" i="1" dirty="0"/>
              <a:t>owner </a:t>
            </a:r>
            <a:r>
              <a:rPr lang="en-US" dirty="0"/>
              <a:t>of </a:t>
            </a:r>
            <a:r>
              <a:rPr lang="en-US" dirty="0" smtClean="0"/>
              <a:t>the APARTMENTs </a:t>
            </a:r>
            <a:r>
              <a:rPr lang="en-US" dirty="0"/>
              <a:t>within it.</a:t>
            </a:r>
            <a:endParaRPr lang="en-US" dirty="0" smtClean="0">
              <a:latin typeface="Arial" panose="020B0604020202020204" pitchFamily="34" charset="0"/>
            </a:endParaRPr>
          </a:p>
        </p:txBody>
      </p:sp>
    </p:spTree>
    <p:extLst>
      <p:ext uri="{BB962C8B-B14F-4D97-AF65-F5344CB8AC3E}">
        <p14:creationId xmlns:p14="http://schemas.microsoft.com/office/powerpoint/2010/main" val="88656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15778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11851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82670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Unfortunately</a:t>
            </a:r>
            <a:r>
              <a:rPr lang="en-US" dirty="0"/>
              <a:t>, an </a:t>
            </a:r>
            <a:r>
              <a:rPr lang="en-US" b="1" dirty="0"/>
              <a:t>ambiguity</a:t>
            </a:r>
            <a:r>
              <a:rPr lang="en-US" dirty="0"/>
              <a:t> is hidden in the definition of a </a:t>
            </a:r>
            <a:r>
              <a:rPr lang="en-US" i="1" dirty="0"/>
              <a:t>weak entity</a:t>
            </a:r>
            <a:r>
              <a:rPr lang="en-US" dirty="0"/>
              <a:t>, and this ambiguity </a:t>
            </a:r>
            <a:r>
              <a:rPr lang="en-US" dirty="0" smtClean="0"/>
              <a:t>is interpreted </a:t>
            </a:r>
            <a:r>
              <a:rPr lang="en-US" dirty="0"/>
              <a:t>differently by different database designers (as well as different textbook authors).</a:t>
            </a:r>
          </a:p>
          <a:p>
            <a:r>
              <a:rPr lang="en-US" dirty="0"/>
              <a:t>The ambiguity is that in a strict sense, if a weak entity is defined as any entity whose </a:t>
            </a:r>
            <a:r>
              <a:rPr lang="en-US" dirty="0" smtClean="0"/>
              <a:t>presence in </a:t>
            </a:r>
            <a:r>
              <a:rPr lang="en-US" dirty="0"/>
              <a:t>the database depends on another entity, then any entity that participates in a </a:t>
            </a:r>
            <a:r>
              <a:rPr lang="en-US" dirty="0" smtClean="0"/>
              <a:t>relationship having </a:t>
            </a:r>
            <a:r>
              <a:rPr lang="en-US" dirty="0"/>
              <a:t>a minimum cardinality of one to a second entity is a weak entity</a:t>
            </a:r>
            <a:r>
              <a:rPr lang="en-US" dirty="0" smtClean="0"/>
              <a:t>. Thus</a:t>
            </a:r>
            <a:r>
              <a:rPr lang="en-US" dirty="0"/>
              <a:t>, in an </a:t>
            </a:r>
            <a:r>
              <a:rPr lang="en-US" dirty="0" smtClean="0"/>
              <a:t>academic database</a:t>
            </a:r>
            <a:r>
              <a:rPr lang="en-US" dirty="0"/>
              <a:t>, if a STUDENT must have an ADVISER, then STUDENT is a weak entity because </a:t>
            </a:r>
            <a:r>
              <a:rPr lang="en-US" dirty="0" smtClean="0"/>
              <a:t>a STUDENT </a:t>
            </a:r>
            <a:r>
              <a:rPr lang="en-US" dirty="0"/>
              <a:t>entity cannot be stored without an ADVISER.</a:t>
            </a:r>
          </a:p>
          <a:p>
            <a:r>
              <a:rPr lang="en-US" dirty="0"/>
              <a:t>This interpretation seems too broad to some people. A STUDENT is not physically </a:t>
            </a:r>
            <a:r>
              <a:rPr lang="en-US" dirty="0" smtClean="0"/>
              <a:t>dependent on </a:t>
            </a:r>
            <a:r>
              <a:rPr lang="en-US" dirty="0"/>
              <a:t>an ADVISER (unlike an APARTMENT to a BUILDING), and a STUDENT is </a:t>
            </a:r>
            <a:r>
              <a:rPr lang="en-US" dirty="0" smtClean="0"/>
              <a:t>not logically </a:t>
            </a:r>
            <a:r>
              <a:rPr lang="en-US" dirty="0"/>
              <a:t>dependent on an ADVISER (despite how it might appear to either the student or </a:t>
            </a:r>
            <a:r>
              <a:rPr lang="en-US" dirty="0" smtClean="0"/>
              <a:t>the adviser</a:t>
            </a:r>
            <a:r>
              <a:rPr lang="en-US" dirty="0"/>
              <a:t>), and, therefore, STUDENT should be considered a strong entity.</a:t>
            </a:r>
          </a:p>
          <a:p>
            <a:r>
              <a:rPr lang="en-US" dirty="0"/>
              <a:t>To avoid such situations, some people interpret the definition of weak entity </a:t>
            </a:r>
            <a:r>
              <a:rPr lang="en-US" dirty="0" smtClean="0"/>
              <a:t>more narrowly</a:t>
            </a:r>
            <a:r>
              <a:rPr lang="en-US" dirty="0"/>
              <a:t>. They say that to be a weak entity an entity must logically depend on another entity</a:t>
            </a:r>
            <a:r>
              <a:rPr lang="en-US" dirty="0" smtClean="0"/>
              <a:t>. According </a:t>
            </a:r>
            <a:r>
              <a:rPr lang="en-US" dirty="0"/>
              <a:t>to this definition, APARTMENT is a weak entity, but STUDENT is not. </a:t>
            </a:r>
            <a:r>
              <a:rPr lang="en-US" dirty="0" smtClean="0"/>
              <a:t>An APARTMENT </a:t>
            </a:r>
            <a:r>
              <a:rPr lang="en-US" dirty="0"/>
              <a:t>cannot exist without a BUILDING in which it is located. However, a </a:t>
            </a:r>
            <a:r>
              <a:rPr lang="en-US" dirty="0" smtClean="0"/>
              <a:t>STUDENT can </a:t>
            </a:r>
            <a:r>
              <a:rPr lang="en-US" dirty="0"/>
              <a:t>logically exist without an ADVISER, even if a business rule requires it.</a:t>
            </a:r>
          </a:p>
          <a:p>
            <a:r>
              <a:rPr lang="en-US" dirty="0"/>
              <a:t>We agree with the latter approach. Characteristics of ID-dependent and </a:t>
            </a:r>
            <a:r>
              <a:rPr lang="en-US" dirty="0" smtClean="0"/>
              <a:t>non-ID-dependent weak </a:t>
            </a:r>
            <a:r>
              <a:rPr lang="en-US" dirty="0"/>
              <a:t>entities, as used in this book, are summarized </a:t>
            </a:r>
            <a:r>
              <a:rPr lang="en-US" dirty="0" smtClean="0"/>
              <a:t>here.</a:t>
            </a:r>
            <a:endParaRPr lang="en-US" dirty="0" smtClean="0">
              <a:latin typeface="Arial" panose="020B0604020202020204" pitchFamily="34" charset="0"/>
            </a:endParaRPr>
          </a:p>
        </p:txBody>
      </p:sp>
    </p:spTree>
    <p:extLst>
      <p:ext uri="{BB962C8B-B14F-4D97-AF65-F5344CB8AC3E}">
        <p14:creationId xmlns:p14="http://schemas.microsoft.com/office/powerpoint/2010/main" val="2072732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7597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27973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85879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03054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01567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086231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35859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475062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02347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54896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How do you recognize strong entities? You can use two major tests. First</a:t>
            </a:r>
            <a:r>
              <a:rPr lang="en-US" dirty="0" smtClean="0"/>
              <a:t>, does </a:t>
            </a:r>
            <a:r>
              <a:rPr lang="en-US" dirty="0"/>
              <a:t>the entity have an identifier of its own? If it shares a part of its </a:t>
            </a:r>
            <a:r>
              <a:rPr lang="en-US" dirty="0" smtClean="0"/>
              <a:t>identifier with </a:t>
            </a:r>
            <a:r>
              <a:rPr lang="en-US" dirty="0"/>
              <a:t>another entity, then it is an ID-dependent entity and is therefore weak. </a:t>
            </a:r>
            <a:endParaRPr lang="en-US" dirty="0" smtClean="0"/>
          </a:p>
          <a:p>
            <a:r>
              <a:rPr lang="en-US" dirty="0" smtClean="0"/>
              <a:t>Second, </a:t>
            </a:r>
            <a:r>
              <a:rPr lang="en-US" dirty="0"/>
              <a:t>does the entity seem to be logically different from and separate from the other entities</a:t>
            </a:r>
            <a:r>
              <a:rPr lang="en-US" dirty="0" smtClean="0"/>
              <a:t>? Does </a:t>
            </a:r>
            <a:r>
              <a:rPr lang="en-US" dirty="0"/>
              <a:t>it stand alone, or is it part of something else</a:t>
            </a:r>
            <a:r>
              <a:rPr lang="en-US" dirty="0" smtClean="0"/>
              <a:t>?</a:t>
            </a:r>
          </a:p>
          <a:p>
            <a:r>
              <a:rPr lang="en-US" dirty="0" smtClean="0"/>
              <a:t>In </a:t>
            </a:r>
            <a:r>
              <a:rPr lang="en-US" dirty="0"/>
              <a:t>this case, a CLUB_MEMBER </a:t>
            </a:r>
            <a:r>
              <a:rPr lang="en-US" dirty="0" smtClean="0"/>
              <a:t>and a </a:t>
            </a:r>
            <a:r>
              <a:rPr lang="en-US" dirty="0"/>
              <a:t>LOCKER are two very different, separate things; they are not part of each other or </a:t>
            </a:r>
            <a:r>
              <a:rPr lang="en-US" dirty="0" smtClean="0"/>
              <a:t>of something </a:t>
            </a:r>
            <a:r>
              <a:rPr lang="en-US" dirty="0"/>
              <a:t>else</a:t>
            </a:r>
            <a:r>
              <a:rPr lang="en-US" dirty="0" smtClean="0"/>
              <a:t>.</a:t>
            </a:r>
          </a:p>
          <a:p>
            <a:r>
              <a:rPr lang="en-US" dirty="0" smtClean="0"/>
              <a:t>Hence</a:t>
            </a:r>
            <a:r>
              <a:rPr lang="en-US" dirty="0"/>
              <a:t>, they are strong.</a:t>
            </a:r>
          </a:p>
          <a:p>
            <a:r>
              <a:rPr lang="en-US" dirty="0"/>
              <a:t>Note also that a form or report shows only one side of a relationship. Given </a:t>
            </a:r>
            <a:r>
              <a:rPr lang="en-US" dirty="0" smtClean="0"/>
              <a:t>entities A </a:t>
            </a:r>
            <a:r>
              <a:rPr lang="en-US" dirty="0"/>
              <a:t>and B, a form can show the relationship from A to B, but it cannot show the </a:t>
            </a:r>
            <a:r>
              <a:rPr lang="en-US" dirty="0" smtClean="0"/>
              <a:t>relationship from </a:t>
            </a:r>
            <a:r>
              <a:rPr lang="en-US" dirty="0"/>
              <a:t>B to A at the same time</a:t>
            </a:r>
            <a:r>
              <a:rPr lang="en-US" dirty="0" smtClean="0"/>
              <a:t>.</a:t>
            </a:r>
          </a:p>
          <a:p>
            <a:r>
              <a:rPr lang="en-US" dirty="0" smtClean="0"/>
              <a:t>To </a:t>
            </a:r>
            <a:r>
              <a:rPr lang="en-US" dirty="0"/>
              <a:t>learn the cardinality from B to A, you must </a:t>
            </a:r>
            <a:r>
              <a:rPr lang="en-US" dirty="0" smtClean="0"/>
              <a:t>examine a </a:t>
            </a:r>
            <a:r>
              <a:rPr lang="en-US" dirty="0"/>
              <a:t>second form or report, ask the users, or take some other action.</a:t>
            </a:r>
          </a:p>
          <a:p>
            <a:r>
              <a:rPr lang="en-US" dirty="0"/>
              <a:t>Finally, it is seldom possible to infer minimum cardinality from a form or report</a:t>
            </a:r>
            <a:r>
              <a:rPr lang="en-US" dirty="0" smtClean="0"/>
              <a:t>. Generally</a:t>
            </a:r>
            <a:r>
              <a:rPr lang="en-US" dirty="0"/>
              <a:t>, you must ask the users.</a:t>
            </a:r>
            <a:endParaRPr lang="en-US" dirty="0" smtClean="0">
              <a:latin typeface="Arial" panose="020B0604020202020204" pitchFamily="34" charset="0"/>
            </a:endParaRPr>
          </a:p>
        </p:txBody>
      </p:sp>
    </p:spTree>
    <p:extLst>
      <p:ext uri="{BB962C8B-B14F-4D97-AF65-F5344CB8AC3E}">
        <p14:creationId xmlns:p14="http://schemas.microsoft.com/office/powerpoint/2010/main" val="3668949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273185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77435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14749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370909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64822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067019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18154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179981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533542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078637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31052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511646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027630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35039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14128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955645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687429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430451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xfrm>
            <a:off x="685800" y="4191000"/>
            <a:ext cx="5486400" cy="426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Data modelers continue to debate the importance of weak, </a:t>
            </a:r>
            <a:r>
              <a:rPr lang="en-US" dirty="0" smtClean="0"/>
              <a:t>non-ID-dependent entities</a:t>
            </a:r>
            <a:r>
              <a:rPr lang="en-US" dirty="0"/>
              <a:t>. Everyone agrees that they exist, but not </a:t>
            </a:r>
            <a:r>
              <a:rPr lang="en-US" dirty="0" smtClean="0"/>
              <a:t>everyone agrees </a:t>
            </a:r>
            <a:r>
              <a:rPr lang="en-US" dirty="0"/>
              <a:t>that they are important.</a:t>
            </a:r>
          </a:p>
          <a:p>
            <a:r>
              <a:rPr lang="en-US" dirty="0"/>
              <a:t>First, understand that existence dependence influences the way we write </a:t>
            </a:r>
            <a:r>
              <a:rPr lang="en-US" dirty="0" smtClean="0"/>
              <a:t>database applications</a:t>
            </a:r>
            <a:r>
              <a:rPr lang="en-US" dirty="0"/>
              <a:t>. For the CLASS/SECTION example in </a:t>
            </a:r>
            <a:r>
              <a:rPr lang="en-US" dirty="0" smtClean="0"/>
              <a:t>this slide, </a:t>
            </a:r>
            <a:r>
              <a:rPr lang="en-US" dirty="0"/>
              <a:t>we must insert a </a:t>
            </a:r>
            <a:r>
              <a:rPr lang="en-US" dirty="0" smtClean="0"/>
              <a:t>new CLASS </a:t>
            </a:r>
            <a:r>
              <a:rPr lang="en-US" dirty="0"/>
              <a:t>before we can add a SECTION for that class. Additionally, when we delete </a:t>
            </a:r>
            <a:r>
              <a:rPr lang="en-US" dirty="0" smtClean="0"/>
              <a:t>a CLASS</a:t>
            </a:r>
            <a:r>
              <a:rPr lang="en-US" dirty="0"/>
              <a:t>, we must delete all of the SECTIONs for that CLASS as well. This is one </a:t>
            </a:r>
            <a:r>
              <a:rPr lang="en-US" dirty="0" smtClean="0"/>
              <a:t>reason that </a:t>
            </a:r>
            <a:r>
              <a:rPr lang="en-US" dirty="0"/>
              <a:t>some data modelers believe that weak, non-ID-dependent entities are important.</a:t>
            </a:r>
          </a:p>
          <a:p>
            <a:r>
              <a:rPr lang="en-US" dirty="0"/>
              <a:t>Skeptics say that although weak, non-ID-dependent entities may exist, they </a:t>
            </a:r>
            <a:r>
              <a:rPr lang="en-US" dirty="0" smtClean="0"/>
              <a:t>are not </a:t>
            </a:r>
            <a:r>
              <a:rPr lang="en-US" dirty="0"/>
              <a:t>necessary. They say that we can obtain the same result by calling SECTION </a:t>
            </a:r>
            <a:r>
              <a:rPr lang="en-US" dirty="0" smtClean="0"/>
              <a:t>strong and </a:t>
            </a:r>
            <a:r>
              <a:rPr lang="en-US" dirty="0"/>
              <a:t>making CLASS required. Because CLASS is required, the application will need </a:t>
            </a:r>
            <a:r>
              <a:rPr lang="en-US" dirty="0" smtClean="0"/>
              <a:t>to insert </a:t>
            </a:r>
            <a:r>
              <a:rPr lang="en-US" dirty="0"/>
              <a:t>a CLASS before a SECTION is created and delete dependent SECTIONs </a:t>
            </a:r>
            <a:r>
              <a:rPr lang="en-US" dirty="0" smtClean="0"/>
              <a:t>when deleting </a:t>
            </a:r>
            <a:r>
              <a:rPr lang="en-US" dirty="0"/>
              <a:t>a CLASS. So, according to that viewpoint, there is no practical difference </a:t>
            </a:r>
            <a:r>
              <a:rPr lang="en-US" dirty="0" smtClean="0"/>
              <a:t>between a </a:t>
            </a:r>
            <a:r>
              <a:rPr lang="en-US" dirty="0"/>
              <a:t>weak, non-ID-dependent entity and a strong entity with a required relationship.</a:t>
            </a:r>
          </a:p>
          <a:p>
            <a:r>
              <a:rPr lang="en-US" dirty="0"/>
              <a:t>Others disagree. Their argument goes something like this: The requirement that </a:t>
            </a:r>
            <a:r>
              <a:rPr lang="en-US" dirty="0" smtClean="0"/>
              <a:t>a SECTION </a:t>
            </a:r>
            <a:r>
              <a:rPr lang="en-US" dirty="0"/>
              <a:t>must have a CLASS comes from a logical necessity. It has to be that </a:t>
            </a:r>
            <a:r>
              <a:rPr lang="en-US" dirty="0" smtClean="0"/>
              <a:t>way—it comes </a:t>
            </a:r>
            <a:r>
              <a:rPr lang="en-US" dirty="0"/>
              <a:t>from the nature of reality. The requirement that a strong entity must have </a:t>
            </a:r>
            <a:r>
              <a:rPr lang="en-US" dirty="0" smtClean="0"/>
              <a:t>a relationship to </a:t>
            </a:r>
            <a:r>
              <a:rPr lang="en-US" dirty="0"/>
              <a:t>another strong entity arises from a business rule. Initially, we say that </a:t>
            </a:r>
            <a:r>
              <a:rPr lang="en-US" dirty="0" smtClean="0"/>
              <a:t>an ORDER </a:t>
            </a:r>
            <a:r>
              <a:rPr lang="en-US" dirty="0"/>
              <a:t>must have a CUSTOMER (both strong entities), and then the application </a:t>
            </a:r>
            <a:r>
              <a:rPr lang="en-US" dirty="0" smtClean="0"/>
              <a:t>requirements change </a:t>
            </a:r>
            <a:r>
              <a:rPr lang="en-US" dirty="0"/>
              <a:t>and we say that we can have cash sales, meaning that an </a:t>
            </a:r>
            <a:r>
              <a:rPr lang="en-US" dirty="0" smtClean="0"/>
              <a:t>ORDER no </a:t>
            </a:r>
            <a:r>
              <a:rPr lang="en-US" dirty="0"/>
              <a:t>longer has to have a CUSTOMER. Business rules frequently change, but logical </a:t>
            </a:r>
            <a:r>
              <a:rPr lang="en-US" dirty="0" smtClean="0"/>
              <a:t>necessity never </a:t>
            </a:r>
            <a:r>
              <a:rPr lang="en-US" dirty="0"/>
              <a:t>changes. We need to model weak, non-ID-dependent entities so that </a:t>
            </a:r>
            <a:r>
              <a:rPr lang="en-US" dirty="0" smtClean="0"/>
              <a:t>we know </a:t>
            </a:r>
            <a:r>
              <a:rPr lang="en-US" dirty="0"/>
              <a:t>the strength of the required parent rule</a:t>
            </a:r>
            <a:r>
              <a:rPr lang="en-US" dirty="0" smtClean="0"/>
              <a:t>. </a:t>
            </a:r>
            <a:endParaRPr lang="en-US" dirty="0"/>
          </a:p>
        </p:txBody>
      </p:sp>
    </p:spTree>
    <p:extLst>
      <p:ext uri="{BB962C8B-B14F-4D97-AF65-F5344CB8AC3E}">
        <p14:creationId xmlns:p14="http://schemas.microsoft.com/office/powerpoint/2010/main" val="12540953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831387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57718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794459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451752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307488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11230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178621-6E62-4F8F-A948-CF79EB43FF92}" type="slidenum">
              <a:rPr lang="en-US"/>
              <a:pPr eaLnBrk="1" hangingPunct="1"/>
              <a:t>9</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42224401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385097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368690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Note that the 1:1 relationship between the ENGINE entity and the BOXCAR entity </a:t>
            </a:r>
            <a:r>
              <a:rPr lang="en-US" dirty="0" smtClean="0"/>
              <a:t>is optional—optional </a:t>
            </a:r>
            <a:r>
              <a:rPr lang="en-US" dirty="0"/>
              <a:t>(O-O). This is because the BOXCAR entity represents </a:t>
            </a:r>
            <a:r>
              <a:rPr lang="en-US" i="1" dirty="0"/>
              <a:t>all </a:t>
            </a:r>
            <a:r>
              <a:rPr lang="en-US" dirty="0"/>
              <a:t>the </a:t>
            </a:r>
            <a:r>
              <a:rPr lang="en-US" dirty="0" smtClean="0"/>
              <a:t>BOXCARs in </a:t>
            </a:r>
            <a:r>
              <a:rPr lang="en-US" dirty="0"/>
              <a:t>the train</a:t>
            </a:r>
            <a:r>
              <a:rPr lang="en-US" dirty="0" smtClean="0"/>
              <a:t>.</a:t>
            </a:r>
          </a:p>
          <a:p>
            <a:r>
              <a:rPr lang="en-US" dirty="0" smtClean="0"/>
              <a:t>While </a:t>
            </a:r>
            <a:r>
              <a:rPr lang="en-US" dirty="0"/>
              <a:t>the first BOXCAR </a:t>
            </a:r>
            <a:r>
              <a:rPr lang="en-US" i="1" dirty="0"/>
              <a:t>must be </a:t>
            </a:r>
            <a:r>
              <a:rPr lang="en-US" dirty="0"/>
              <a:t>connected directly to the ENGINE, the </a:t>
            </a:r>
            <a:r>
              <a:rPr lang="en-US" dirty="0" smtClean="0"/>
              <a:t>second BOXCAR </a:t>
            </a:r>
            <a:r>
              <a:rPr lang="en-US" dirty="0"/>
              <a:t>is </a:t>
            </a:r>
            <a:r>
              <a:rPr lang="en-US" i="1" dirty="0"/>
              <a:t>not </a:t>
            </a:r>
            <a:r>
              <a:rPr lang="en-US" dirty="0"/>
              <a:t>connected to the engine. Therefore, the relationship from ENGINE </a:t>
            </a:r>
            <a:r>
              <a:rPr lang="en-US" dirty="0" smtClean="0"/>
              <a:t>to BOXCAR </a:t>
            </a:r>
            <a:r>
              <a:rPr lang="en-US" dirty="0"/>
              <a:t>is optional because the ENGINE does not have to be directly connected to </a:t>
            </a:r>
            <a:r>
              <a:rPr lang="en-US" dirty="0" smtClean="0"/>
              <a:t>each BOXCAR</a:t>
            </a:r>
            <a:r>
              <a:rPr lang="en-US" dirty="0"/>
              <a:t>, and the relationship from BOXCAR to ENGINE is optional because </a:t>
            </a:r>
            <a:r>
              <a:rPr lang="en-US" i="1" dirty="0"/>
              <a:t>each </a:t>
            </a:r>
            <a:r>
              <a:rPr lang="en-US" dirty="0" smtClean="0"/>
              <a:t>BOXCAR does </a:t>
            </a:r>
            <a:r>
              <a:rPr lang="en-US" i="1" dirty="0"/>
              <a:t>not </a:t>
            </a:r>
            <a:r>
              <a:rPr lang="en-US" dirty="0"/>
              <a:t>have to be connected to the ENGINE.</a:t>
            </a:r>
          </a:p>
          <a:p>
            <a:r>
              <a:rPr lang="en-US" dirty="0"/>
              <a:t>Also note that several years ago we would have also needed a CABOOSE entity to </a:t>
            </a:r>
            <a:r>
              <a:rPr lang="en-US" dirty="0" smtClean="0"/>
              <a:t>bring up </a:t>
            </a:r>
            <a:r>
              <a:rPr lang="en-US" dirty="0"/>
              <a:t>the rear of the train. Today, railroads are permitted to use an </a:t>
            </a:r>
            <a:r>
              <a:rPr lang="en-US" i="1" dirty="0"/>
              <a:t>end-of-train marker light </a:t>
            </a:r>
            <a:r>
              <a:rPr lang="en-US" dirty="0"/>
              <a:t>on </a:t>
            </a:r>
            <a:r>
              <a:rPr lang="en-US" dirty="0" smtClean="0"/>
              <a:t>the last </a:t>
            </a:r>
            <a:r>
              <a:rPr lang="en-US" dirty="0"/>
              <a:t>freight car, and there are few cabooses to be seen.</a:t>
            </a:r>
          </a:p>
          <a:p>
            <a:r>
              <a:rPr lang="en-US" dirty="0"/>
              <a:t>An alternative model is to use the relationship to represent the BOXCAR ahead. </a:t>
            </a:r>
            <a:r>
              <a:rPr lang="en-US" dirty="0" smtClean="0"/>
              <a:t>Either model </a:t>
            </a:r>
            <a:r>
              <a:rPr lang="en-US" dirty="0"/>
              <a:t>works</a:t>
            </a:r>
            <a:r>
              <a:rPr lang="en-US" dirty="0" smtClean="0"/>
              <a:t>.</a:t>
            </a:r>
          </a:p>
          <a:p>
            <a:r>
              <a:rPr lang="en-US" dirty="0" smtClean="0"/>
              <a:t>Other </a:t>
            </a:r>
            <a:r>
              <a:rPr lang="en-US" dirty="0"/>
              <a:t>examples of 1:1 recursive relationships are the succession of U.S. presidents</a:t>
            </a:r>
            <a:r>
              <a:rPr lang="en-US" dirty="0" smtClean="0"/>
              <a:t>, the </a:t>
            </a:r>
            <a:r>
              <a:rPr lang="en-US" dirty="0"/>
              <a:t>succession of deans in a college of business, and the order of passengers on a waiting list.</a:t>
            </a:r>
            <a:endParaRPr lang="en-US" dirty="0" smtClean="0">
              <a:latin typeface="Arial" panose="020B0604020202020204" pitchFamily="34" charset="0"/>
            </a:endParaRPr>
          </a:p>
        </p:txBody>
      </p:sp>
    </p:spTree>
    <p:extLst>
      <p:ext uri="{BB962C8B-B14F-4D97-AF65-F5344CB8AC3E}">
        <p14:creationId xmlns:p14="http://schemas.microsoft.com/office/powerpoint/2010/main" val="32701044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221713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What would happen to the data model if the diagram showed how </a:t>
            </a:r>
            <a:r>
              <a:rPr lang="en-US" dirty="0" smtClean="0"/>
              <a:t>many of </a:t>
            </a:r>
            <a:r>
              <a:rPr lang="en-US" dirty="0"/>
              <a:t>each part are used? Suppose, for example, that the wheel </a:t>
            </a:r>
            <a:r>
              <a:rPr lang="en-US" dirty="0" smtClean="0"/>
              <a:t>assembly requires </a:t>
            </a:r>
            <a:r>
              <a:rPr lang="en-US" dirty="0"/>
              <a:t>four washers and the handle assembly requires just one</a:t>
            </a:r>
            <a:r>
              <a:rPr lang="en-US" dirty="0" smtClean="0"/>
              <a:t>.</a:t>
            </a:r>
          </a:p>
          <a:p>
            <a:r>
              <a:rPr lang="en-US" dirty="0" smtClean="0"/>
              <a:t>This </a:t>
            </a:r>
            <a:r>
              <a:rPr lang="en-US" dirty="0"/>
              <a:t>data model </a:t>
            </a:r>
            <a:r>
              <a:rPr lang="en-US" dirty="0" smtClean="0"/>
              <a:t>will </a:t>
            </a:r>
            <a:r>
              <a:rPr lang="en-US" dirty="0"/>
              <a:t>not be correct for this circumstance. In fact, adding Quantity to </a:t>
            </a:r>
            <a:r>
              <a:rPr lang="en-US" dirty="0" smtClean="0"/>
              <a:t>this N:M </a:t>
            </a:r>
            <a:r>
              <a:rPr lang="en-US" dirty="0"/>
              <a:t>relationship is analogous to adding Price to </a:t>
            </a:r>
            <a:r>
              <a:rPr lang="en-US" dirty="0" smtClean="0"/>
              <a:t>an </a:t>
            </a:r>
            <a:r>
              <a:rPr lang="en-US" dirty="0"/>
              <a:t>N:M </a:t>
            </a:r>
            <a:r>
              <a:rPr lang="en-US" dirty="0" smtClean="0"/>
              <a:t>relationship.</a:t>
            </a:r>
            <a:endParaRPr lang="en-US" dirty="0"/>
          </a:p>
          <a:p>
            <a:r>
              <a:rPr lang="en-US" dirty="0"/>
              <a:t>See Project Question 5.63</a:t>
            </a:r>
            <a:endParaRPr lang="en-US" dirty="0" smtClean="0">
              <a:latin typeface="Arial" panose="020B0604020202020204" pitchFamily="34" charset="0"/>
            </a:endParaRPr>
          </a:p>
        </p:txBody>
      </p:sp>
    </p:spTree>
    <p:extLst>
      <p:ext uri="{BB962C8B-B14F-4D97-AF65-F5344CB8AC3E}">
        <p14:creationId xmlns:p14="http://schemas.microsoft.com/office/powerpoint/2010/main" val="3125263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620347-3F3F-43D7-9D3B-02E8C69F3D1C}" type="slidenum">
              <a:rPr lang="en-US"/>
              <a:pPr eaLnBrk="1" hangingPunct="1"/>
              <a:t>90</a:t>
            </a:fld>
            <a:endParaRPr lang="en-US"/>
          </a:p>
        </p:txBody>
      </p:sp>
    </p:spTree>
    <p:extLst>
      <p:ext uri="{BB962C8B-B14F-4D97-AF65-F5344CB8AC3E}">
        <p14:creationId xmlns:p14="http://schemas.microsoft.com/office/powerpoint/2010/main" val="24400618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1152525" y="692150"/>
            <a:ext cx="4554538" cy="3416300"/>
          </a:xfrm>
          <a:ln/>
        </p:spPr>
      </p:sp>
      <p:sp>
        <p:nvSpPr>
          <p:cNvPr id="16281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248050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1567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09709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5-</a:t>
            </a:r>
            <a:fld id="{16D50662-E973-406A-BD33-99173DB2CCC5}" type="slidenum">
              <a:rPr lang="en-US" smtClean="0"/>
              <a:pPr/>
              <a:t>‹#›</a:t>
            </a:fld>
            <a:endParaRPr lang="en-US" smtClean="0"/>
          </a:p>
          <a:p>
            <a:endParaRPr lang="en-US"/>
          </a:p>
        </p:txBody>
      </p:sp>
    </p:spTree>
    <p:extLst>
      <p:ext uri="{BB962C8B-B14F-4D97-AF65-F5344CB8AC3E}">
        <p14:creationId xmlns:p14="http://schemas.microsoft.com/office/powerpoint/2010/main" val="307238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5-</a:t>
            </a:r>
            <a:fld id="{25354FC6-BB13-4E12-B3B2-4D72D81DACE4}" type="slidenum">
              <a:rPr lang="en-US" smtClean="0"/>
              <a:pPr/>
              <a:t>‹#›</a:t>
            </a:fld>
            <a:endParaRPr lang="en-US" smtClean="0"/>
          </a:p>
          <a:p>
            <a:endParaRPr lang="en-US"/>
          </a:p>
        </p:txBody>
      </p:sp>
    </p:spTree>
    <p:extLst>
      <p:ext uri="{BB962C8B-B14F-4D97-AF65-F5344CB8AC3E}">
        <p14:creationId xmlns:p14="http://schemas.microsoft.com/office/powerpoint/2010/main" val="1280966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a:t>
            </a:r>
            <a:r>
              <a:rPr lang="en-US" dirty="0" smtClean="0"/>
              <a:t>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5-</a:t>
            </a:r>
            <a:fld id="{04FD13CC-1FFF-44D3-8531-BA4E14637381}" type="slidenum">
              <a:rPr lang="en-US" smtClean="0"/>
              <a:pPr/>
              <a:t>‹#›</a:t>
            </a:fld>
            <a:endParaRPr lang="en-US" smtClean="0"/>
          </a:p>
          <a:p>
            <a:endParaRPr lang="en-US"/>
          </a:p>
        </p:txBody>
      </p:sp>
    </p:spTree>
    <p:extLst>
      <p:ext uri="{BB962C8B-B14F-4D97-AF65-F5344CB8AC3E}">
        <p14:creationId xmlns:p14="http://schemas.microsoft.com/office/powerpoint/2010/main" val="3099720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t>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5-</a:t>
            </a:r>
            <a:fld id="{3CFF08FC-AA72-4DAF-B5B6-932EF7C48D40}" type="slidenum">
              <a:rPr lang="en-US" smtClean="0"/>
              <a:pPr/>
              <a:t>‹#›</a:t>
            </a:fld>
            <a:endParaRPr lang="en-US" smtClean="0"/>
          </a:p>
          <a:p>
            <a:endParaRPr lang="en-US"/>
          </a:p>
        </p:txBody>
      </p:sp>
    </p:spTree>
    <p:extLst>
      <p:ext uri="{BB962C8B-B14F-4D97-AF65-F5344CB8AC3E}">
        <p14:creationId xmlns:p14="http://schemas.microsoft.com/office/powerpoint/2010/main" val="3679940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5-</a:t>
            </a:r>
            <a:fld id="{5926D301-5CB7-43CA-AEE9-3997FAA25B22}" type="slidenum">
              <a:rPr lang="en-US" smtClean="0"/>
              <a:pPr/>
              <a:t>‹#›</a:t>
            </a:fld>
            <a:endParaRPr lang="en-US" smtClean="0"/>
          </a:p>
          <a:p>
            <a:endParaRPr lang="en-US"/>
          </a:p>
        </p:txBody>
      </p:sp>
    </p:spTree>
    <p:extLst>
      <p:ext uri="{BB962C8B-B14F-4D97-AF65-F5344CB8AC3E}">
        <p14:creationId xmlns:p14="http://schemas.microsoft.com/office/powerpoint/2010/main" val="3658739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5-</a:t>
            </a:r>
            <a:fld id="{87E5D26F-5935-4D1A-A567-224C16311EEB}" type="slidenum">
              <a:rPr lang="en-US" smtClean="0"/>
              <a:pPr/>
              <a:t>‹#›</a:t>
            </a:fld>
            <a:endParaRPr lang="en-US" smtClean="0"/>
          </a:p>
          <a:p>
            <a:endParaRPr lang="en-US"/>
          </a:p>
        </p:txBody>
      </p:sp>
    </p:spTree>
    <p:extLst>
      <p:ext uri="{BB962C8B-B14F-4D97-AF65-F5344CB8AC3E}">
        <p14:creationId xmlns:p14="http://schemas.microsoft.com/office/powerpoint/2010/main" val="810232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5-</a:t>
            </a:r>
            <a:fld id="{0338CF5A-A163-4BE6-8374-ACE9BB2394EB}" type="slidenum">
              <a:rPr lang="en-US" smtClean="0"/>
              <a:pPr/>
              <a:t>‹#›</a:t>
            </a:fld>
            <a:endParaRPr lang="en-US" smtClean="0"/>
          </a:p>
          <a:p>
            <a:endParaRPr lang="en-US"/>
          </a:p>
        </p:txBody>
      </p:sp>
    </p:spTree>
    <p:extLst>
      <p:ext uri="{BB962C8B-B14F-4D97-AF65-F5344CB8AC3E}">
        <p14:creationId xmlns:p14="http://schemas.microsoft.com/office/powerpoint/2010/main" val="3102996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a:t>
            </a:r>
            <a:r>
              <a:rPr lang="en-US" dirty="0" smtClean="0"/>
              <a:t>  </a:t>
            </a:r>
            <a:r>
              <a:rPr lang="en-US" dirty="0" smtClean="0">
                <a:solidFill>
                  <a:srgbClr val="5F978D"/>
                </a:solidFill>
              </a:rPr>
              <a:t>©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5-</a:t>
            </a:r>
            <a:fld id="{203E94E9-F611-4410-AB24-96430E066357}" type="slidenum">
              <a:rPr lang="en-US" smtClean="0"/>
              <a:pPr/>
              <a:t>‹#›</a:t>
            </a:fld>
            <a:endParaRPr lang="en-US" smtClean="0"/>
          </a:p>
          <a:p>
            <a:endParaRPr lang="en-US"/>
          </a:p>
        </p:txBody>
      </p:sp>
    </p:spTree>
    <p:extLst>
      <p:ext uri="{BB962C8B-B14F-4D97-AF65-F5344CB8AC3E}">
        <p14:creationId xmlns:p14="http://schemas.microsoft.com/office/powerpoint/2010/main" val="4102480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5-</a:t>
            </a:r>
            <a:fld id="{9A80C9A1-BA94-49AA-8F78-C625CD57A24F}" type="slidenum">
              <a:rPr lang="en-US" smtClean="0"/>
              <a:pPr/>
              <a:t>‹#›</a:t>
            </a:fld>
            <a:endParaRPr lang="en-US" smtClean="0"/>
          </a:p>
          <a:p>
            <a:endParaRPr lang="en-US"/>
          </a:p>
        </p:txBody>
      </p:sp>
    </p:spTree>
    <p:extLst>
      <p:ext uri="{BB962C8B-B14F-4D97-AF65-F5344CB8AC3E}">
        <p14:creationId xmlns:p14="http://schemas.microsoft.com/office/powerpoint/2010/main" val="438152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5-</a:t>
            </a:r>
            <a:fld id="{035C2F41-15B0-4E55-90C0-697545D6C8E2}" type="slidenum">
              <a:rPr lang="en-US" smtClean="0"/>
              <a:pPr/>
              <a:t>‹#›</a:t>
            </a:fld>
            <a:endParaRPr lang="en-US" smtClean="0"/>
          </a:p>
          <a:p>
            <a:endParaRPr lang="en-US"/>
          </a:p>
        </p:txBody>
      </p:sp>
    </p:spTree>
    <p:extLst>
      <p:ext uri="{BB962C8B-B14F-4D97-AF65-F5344CB8AC3E}">
        <p14:creationId xmlns:p14="http://schemas.microsoft.com/office/powerpoint/2010/main" val="4179522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t>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5-</a:t>
            </a:r>
            <a:fld id="{1699FEAF-4B39-4174-8CDB-567B9A60ECB5}" type="slidenum">
              <a:rPr lang="en-US" smtClean="0"/>
              <a:pPr/>
              <a:t>‹#›</a:t>
            </a:fld>
            <a:endParaRPr lang="en-US" smtClean="0"/>
          </a:p>
          <a:p>
            <a:endParaRPr lang="en-US"/>
          </a:p>
        </p:txBody>
      </p:sp>
    </p:spTree>
    <p:extLst>
      <p:ext uri="{BB962C8B-B14F-4D97-AF65-F5344CB8AC3E}">
        <p14:creationId xmlns:p14="http://schemas.microsoft.com/office/powerpoint/2010/main" val="1777611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5-</a:t>
            </a:r>
            <a:fld id="{7AFC522B-1600-44E7-8BDA-3E9BF8AEC2DB}" type="slidenum">
              <a:rPr lang="en-US" smtClean="0"/>
              <a:pPr/>
              <a:t>‹#›</a:t>
            </a:fld>
            <a:endParaRPr lang="en-US" smtClean="0"/>
          </a:p>
          <a:p>
            <a:endParaRPr lang="en-US"/>
          </a:p>
        </p:txBody>
      </p:sp>
    </p:spTree>
    <p:extLst>
      <p:ext uri="{BB962C8B-B14F-4D97-AF65-F5344CB8AC3E}">
        <p14:creationId xmlns:p14="http://schemas.microsoft.com/office/powerpoint/2010/main" val="1967737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dirty="0" smtClean="0">
                <a:solidFill>
                  <a:srgbClr val="D57A15"/>
                </a:solidFill>
              </a:rPr>
              <a:t>KROENKE AND AUER - DATABASE PROCESSING, 14th Edition  </a:t>
            </a:r>
            <a:r>
              <a:rPr lang="en-US" dirty="0" smtClean="0">
                <a:solidFill>
                  <a:srgbClr val="5F978D"/>
                </a:solidFill>
              </a:rPr>
              <a:t>©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5-</a:t>
            </a:r>
            <a:fld id="{75887909-29F1-47DD-A2E7-CA00723277C1}" type="slidenum">
              <a:rPr lang="en-US" smtClean="0"/>
              <a:pPr/>
              <a:t>‹#›</a:t>
            </a:fld>
            <a:endParaRPr lang="en-US" smtClean="0"/>
          </a:p>
          <a:p>
            <a:endParaRPr lang="en-US" dirty="0"/>
          </a:p>
        </p:txBody>
      </p:sp>
    </p:spTree>
    <p:extLst>
      <p:ext uri="{BB962C8B-B14F-4D97-AF65-F5344CB8AC3E}">
        <p14:creationId xmlns:p14="http://schemas.microsoft.com/office/powerpoint/2010/main" val="2153402697"/>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www2.cis.gsu.edu/dmcdonald/cis8040/Chen.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Five:</a:t>
            </a:r>
            <a:endParaRPr lang="en-US" sz="3600" b="1" dirty="0">
              <a:solidFill>
                <a:srgbClr val="D57A15"/>
              </a:solidFill>
              <a:latin typeface="Calibri" pitchFamily="34" charset="0"/>
              <a:cs typeface="Calibri" pitchFamily="34" charset="0"/>
            </a:endParaRPr>
          </a:p>
          <a:p>
            <a:pPr algn="ctr">
              <a:spcBef>
                <a:spcPct val="20000"/>
              </a:spcBef>
            </a:pPr>
            <a:r>
              <a:rPr lang="en-US" sz="4000" b="1" dirty="0" smtClean="0">
                <a:solidFill>
                  <a:srgbClr val="5F978D"/>
                </a:solidFill>
                <a:latin typeface="Calibri" pitchFamily="34" charset="0"/>
                <a:cs typeface="Calibri" pitchFamily="34" charset="0"/>
              </a:rPr>
              <a:t>Data Modeling with the Entity-Relationship Model</a:t>
            </a:r>
            <a:endParaRPr lang="en-US" sz="4000" b="1" dirty="0">
              <a:solidFill>
                <a:srgbClr val="5F978D"/>
              </a:solidFill>
              <a:latin typeface="Calibri" pitchFamily="34" charset="0"/>
              <a:cs typeface="Calibri" pitchFamily="34" charset="0"/>
            </a:endParaRP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9139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89225" y="1524000"/>
            <a:ext cx="3657600" cy="4711042"/>
          </a:xfrm>
          <a:prstGeom prst="rect">
            <a:avLst/>
          </a:prstGeom>
        </p:spPr>
      </p:pic>
      <p:sp>
        <p:nvSpPr>
          <p:cNvPr id="10242" name="Rectangle 6"/>
          <p:cNvSpPr>
            <a:spLocks noGrp="1" noChangeArrowheads="1"/>
          </p:cNvSpPr>
          <p:nvPr>
            <p:ph type="title"/>
          </p:nvPr>
        </p:nvSpPr>
        <p:spPr/>
        <p:txBody>
          <a:bodyPr/>
          <a:lstStyle/>
          <a:p>
            <a:pPr eaLnBrk="1" hangingPunct="1"/>
            <a:r>
              <a:rPr lang="en-US" sz="4000" smtClean="0"/>
              <a:t>CUSTOMER:</a:t>
            </a:r>
            <a:br>
              <a:rPr lang="en-US" sz="4000" smtClean="0"/>
            </a:br>
            <a:r>
              <a:rPr lang="en-US" sz="3200" smtClean="0"/>
              <a:t>The Entity Class and Two Entity Instances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Attributes</a:t>
            </a:r>
          </a:p>
        </p:txBody>
      </p:sp>
      <p:sp>
        <p:nvSpPr>
          <p:cNvPr id="11267" name="Rectangle 3"/>
          <p:cNvSpPr>
            <a:spLocks noGrp="1" noChangeArrowheads="1"/>
          </p:cNvSpPr>
          <p:nvPr>
            <p:ph idx="1"/>
          </p:nvPr>
        </p:nvSpPr>
        <p:spPr/>
        <p:txBody>
          <a:bodyPr/>
          <a:lstStyle/>
          <a:p>
            <a:pPr eaLnBrk="1" hangingPunct="1">
              <a:lnSpc>
                <a:spcPct val="90000"/>
              </a:lnSpc>
              <a:buClr>
                <a:schemeClr val="tx1"/>
              </a:buClr>
            </a:pPr>
            <a:r>
              <a:rPr lang="en-US" b="1" smtClean="0">
                <a:solidFill>
                  <a:srgbClr val="0099CC"/>
                </a:solidFill>
              </a:rPr>
              <a:t>Attributes</a:t>
            </a:r>
            <a:r>
              <a:rPr lang="en-US" smtClean="0"/>
              <a:t> describe an entity’s characteristics.</a:t>
            </a:r>
          </a:p>
          <a:p>
            <a:pPr eaLnBrk="1" hangingPunct="1">
              <a:lnSpc>
                <a:spcPct val="90000"/>
              </a:lnSpc>
            </a:pPr>
            <a:r>
              <a:rPr lang="en-US" smtClean="0"/>
              <a:t>All entity instances of a given entity class have the same attributes, but vary in the values of those attributes.</a:t>
            </a:r>
          </a:p>
          <a:p>
            <a:pPr eaLnBrk="1" hangingPunct="1">
              <a:lnSpc>
                <a:spcPct val="90000"/>
              </a:lnSpc>
            </a:pPr>
            <a:r>
              <a:rPr lang="en-US" smtClean="0"/>
              <a:t>Originally shown in data models as </a:t>
            </a:r>
            <a:r>
              <a:rPr lang="en-US" b="1" smtClean="0">
                <a:solidFill>
                  <a:srgbClr val="0099CC"/>
                </a:solidFill>
              </a:rPr>
              <a:t>ellipses</a:t>
            </a:r>
            <a:r>
              <a:rPr lang="en-US" smtClean="0"/>
              <a:t>.</a:t>
            </a:r>
          </a:p>
          <a:p>
            <a:pPr eaLnBrk="1" hangingPunct="1">
              <a:lnSpc>
                <a:spcPct val="90000"/>
              </a:lnSpc>
            </a:pPr>
            <a:r>
              <a:rPr lang="en-US" smtClean="0"/>
              <a:t>Data modeling products today commonly show attributes in </a:t>
            </a:r>
            <a:r>
              <a:rPr lang="en-US" b="1" smtClean="0">
                <a:solidFill>
                  <a:srgbClr val="0099CC"/>
                </a:solidFill>
              </a:rPr>
              <a:t>rectangular form</a:t>
            </a:r>
            <a:r>
              <a:rPr lang="en-US" smtClean="0"/>
              <a:t>.</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ransition>
    <p:pull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74980" y="1733509"/>
            <a:ext cx="7194040" cy="4162191"/>
          </a:xfrm>
          <a:prstGeom prst="rect">
            <a:avLst/>
          </a:prstGeom>
        </p:spPr>
      </p:pic>
      <p:sp>
        <p:nvSpPr>
          <p:cNvPr id="12290" name="Rectangle 2"/>
          <p:cNvSpPr>
            <a:spLocks noGrp="1" noChangeArrowheads="1"/>
          </p:cNvSpPr>
          <p:nvPr>
            <p:ph type="title"/>
          </p:nvPr>
        </p:nvSpPr>
        <p:spPr/>
        <p:txBody>
          <a:bodyPr/>
          <a:lstStyle/>
          <a:p>
            <a:pPr eaLnBrk="1" hangingPunct="1"/>
            <a:r>
              <a:rPr lang="en-US" sz="4000" smtClean="0"/>
              <a:t>EMPLOYEE:</a:t>
            </a:r>
            <a:br>
              <a:rPr lang="en-US" sz="4000" smtClean="0"/>
            </a:br>
            <a:r>
              <a:rPr lang="en-US" sz="4000" smtClean="0"/>
              <a:t>Attributes in Ellipses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31367" y="1752600"/>
            <a:ext cx="3081265" cy="3354603"/>
          </a:xfrm>
          <a:prstGeom prst="rect">
            <a:avLst/>
          </a:prstGeom>
        </p:spPr>
      </p:pic>
      <p:sp>
        <p:nvSpPr>
          <p:cNvPr id="13314" name="Rectangle 2"/>
          <p:cNvSpPr>
            <a:spLocks noGrp="1" noChangeArrowheads="1"/>
          </p:cNvSpPr>
          <p:nvPr>
            <p:ph type="title"/>
          </p:nvPr>
        </p:nvSpPr>
        <p:spPr/>
        <p:txBody>
          <a:bodyPr/>
          <a:lstStyle/>
          <a:p>
            <a:pPr eaLnBrk="1" hangingPunct="1"/>
            <a:r>
              <a:rPr lang="en-US" sz="4000" smtClean="0"/>
              <a:t>EMPLOYEE:</a:t>
            </a:r>
            <a:br>
              <a:rPr lang="en-US" sz="4000" smtClean="0"/>
            </a:br>
            <a:r>
              <a:rPr lang="en-US" sz="4000" smtClean="0"/>
              <a:t>Attributes in Entity Rectangle</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Identifiers</a:t>
            </a:r>
          </a:p>
        </p:txBody>
      </p:sp>
      <p:sp>
        <p:nvSpPr>
          <p:cNvPr id="14339" name="Rectangle 3"/>
          <p:cNvSpPr>
            <a:spLocks noGrp="1" noChangeArrowheads="1"/>
          </p:cNvSpPr>
          <p:nvPr>
            <p:ph idx="1"/>
          </p:nvPr>
        </p:nvSpPr>
        <p:spPr/>
        <p:txBody>
          <a:bodyPr/>
          <a:lstStyle/>
          <a:p>
            <a:pPr eaLnBrk="1" hangingPunct="1">
              <a:buClr>
                <a:schemeClr val="tx1"/>
              </a:buClr>
            </a:pPr>
            <a:r>
              <a:rPr lang="en-US" sz="2400" b="1" smtClean="0">
                <a:solidFill>
                  <a:srgbClr val="0099CC"/>
                </a:solidFill>
              </a:rPr>
              <a:t>Identifiers</a:t>
            </a:r>
            <a:r>
              <a:rPr lang="en-US" sz="2400" smtClean="0"/>
              <a:t> are attributes that name, or identify, entity instances.</a:t>
            </a:r>
          </a:p>
          <a:p>
            <a:pPr eaLnBrk="1" hangingPunct="1"/>
            <a:r>
              <a:rPr lang="en-US" sz="2400" smtClean="0"/>
              <a:t>The identifier of an entity instance consists of one or more of the entity’s attributes.</a:t>
            </a:r>
          </a:p>
          <a:p>
            <a:pPr eaLnBrk="1" hangingPunct="1">
              <a:buClr>
                <a:schemeClr val="tx1"/>
              </a:buClr>
            </a:pPr>
            <a:r>
              <a:rPr lang="en-US" sz="2400" b="1" smtClean="0">
                <a:solidFill>
                  <a:srgbClr val="0099CC"/>
                </a:solidFill>
              </a:rPr>
              <a:t>Composite identifiers</a:t>
            </a:r>
            <a:r>
              <a:rPr lang="en-US" sz="2400" smtClean="0"/>
              <a:t> are identifiers that consist of two or more attributes.</a:t>
            </a:r>
          </a:p>
          <a:p>
            <a:pPr eaLnBrk="1" hangingPunct="1"/>
            <a:r>
              <a:rPr lang="en-US" sz="2400" smtClean="0"/>
              <a:t>Identifiers in data models become keys in database designs.</a:t>
            </a:r>
          </a:p>
          <a:p>
            <a:pPr lvl="1" eaLnBrk="1" hangingPunct="1"/>
            <a:r>
              <a:rPr lang="en-US" sz="2000" smtClean="0"/>
              <a:t>Entities have identifiers.</a:t>
            </a:r>
          </a:p>
          <a:p>
            <a:pPr lvl="1" eaLnBrk="1" hangingPunct="1"/>
            <a:r>
              <a:rPr lang="en-US" sz="2000" smtClean="0"/>
              <a:t>Tables (or relations) have keys.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ransition>
    <p:pull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A~1\AppData\Local\Temp\SNAGHTML1cb2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669543"/>
            <a:ext cx="8229600" cy="3054857"/>
          </a:xfrm>
          <a:prstGeom prst="rect">
            <a:avLst/>
          </a:prstGeom>
          <a:noFill/>
          <a:extLst>
            <a:ext uri="{909E8E84-426E-40DD-AFC4-6F175D3DCCD1}">
              <a14:hiddenFill xmlns:a14="http://schemas.microsoft.com/office/drawing/2010/main">
                <a:solidFill>
                  <a:srgbClr val="FFFFFF"/>
                </a:solidFill>
              </a14:hiddenFill>
            </a:ext>
          </a:extLst>
        </p:spPr>
      </p:pic>
      <p:sp>
        <p:nvSpPr>
          <p:cNvPr id="15362" name="Rectangle 2"/>
          <p:cNvSpPr>
            <a:spLocks noGrp="1" noChangeArrowheads="1"/>
          </p:cNvSpPr>
          <p:nvPr>
            <p:ph type="title"/>
          </p:nvPr>
        </p:nvSpPr>
        <p:spPr/>
        <p:txBody>
          <a:bodyPr/>
          <a:lstStyle/>
          <a:p>
            <a:pPr eaLnBrk="1" hangingPunct="1"/>
            <a:r>
              <a:rPr lang="en-US" sz="4000" smtClean="0"/>
              <a:t>Entity Attribute Display</a:t>
            </a:r>
            <a:br>
              <a:rPr lang="en-US" sz="4000" smtClean="0"/>
            </a:br>
            <a:r>
              <a:rPr lang="en-US" sz="4000" smtClean="0"/>
              <a:t>in Data Models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Relationships</a:t>
            </a:r>
          </a:p>
        </p:txBody>
      </p:sp>
      <p:sp>
        <p:nvSpPr>
          <p:cNvPr id="16387" name="Rectangle 3"/>
          <p:cNvSpPr>
            <a:spLocks noGrp="1" noChangeArrowheads="1"/>
          </p:cNvSpPr>
          <p:nvPr>
            <p:ph idx="1"/>
          </p:nvPr>
        </p:nvSpPr>
        <p:spPr/>
        <p:txBody>
          <a:bodyPr/>
          <a:lstStyle/>
          <a:p>
            <a:pPr eaLnBrk="1" hangingPunct="1"/>
            <a:r>
              <a:rPr lang="en-US" sz="2800" smtClean="0"/>
              <a:t>Entities can be associated with one another in </a:t>
            </a:r>
            <a:r>
              <a:rPr lang="en-US" sz="2800" b="1" smtClean="0">
                <a:solidFill>
                  <a:srgbClr val="0099CC"/>
                </a:solidFill>
              </a:rPr>
              <a:t>relationships</a:t>
            </a:r>
            <a:r>
              <a:rPr lang="en-US" sz="2800" smtClean="0"/>
              <a:t>:</a:t>
            </a:r>
          </a:p>
          <a:p>
            <a:pPr lvl="1" eaLnBrk="1" hangingPunct="1">
              <a:buClr>
                <a:schemeClr val="tx1"/>
              </a:buClr>
            </a:pPr>
            <a:r>
              <a:rPr lang="en-US" sz="2000" b="1" smtClean="0">
                <a:solidFill>
                  <a:srgbClr val="0099CC"/>
                </a:solidFill>
              </a:rPr>
              <a:t>Relationship classes</a:t>
            </a:r>
            <a:r>
              <a:rPr lang="en-US" sz="2000" smtClean="0"/>
              <a:t>: associations among entity classes</a:t>
            </a:r>
          </a:p>
          <a:p>
            <a:pPr lvl="1" eaLnBrk="1" hangingPunct="1">
              <a:buClr>
                <a:schemeClr val="tx1"/>
              </a:buClr>
            </a:pPr>
            <a:r>
              <a:rPr lang="en-US" sz="2000" b="1" smtClean="0">
                <a:solidFill>
                  <a:srgbClr val="0099CC"/>
                </a:solidFill>
              </a:rPr>
              <a:t>Relationship instances</a:t>
            </a:r>
            <a:r>
              <a:rPr lang="en-US" sz="2000" smtClean="0"/>
              <a:t>: associations among entity instances</a:t>
            </a:r>
          </a:p>
          <a:p>
            <a:pPr eaLnBrk="1" hangingPunct="1"/>
            <a:r>
              <a:rPr lang="en-US" sz="2800" smtClean="0"/>
              <a:t>In the original E-R model, relationships could have attributes, but today this is no longer done.</a:t>
            </a:r>
          </a:p>
          <a:p>
            <a:pPr eaLnBrk="1" hangingPunct="1"/>
            <a:r>
              <a:rPr lang="en-US" sz="2800" smtClean="0"/>
              <a:t>A relationship class can involve two or more entity classes.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ransition>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Degree of the Relationship</a:t>
            </a:r>
          </a:p>
        </p:txBody>
      </p:sp>
      <p:sp>
        <p:nvSpPr>
          <p:cNvPr id="17411" name="Rectangle 3"/>
          <p:cNvSpPr>
            <a:spLocks noGrp="1" noChangeArrowheads="1"/>
          </p:cNvSpPr>
          <p:nvPr>
            <p:ph idx="1"/>
          </p:nvPr>
        </p:nvSpPr>
        <p:spPr/>
        <p:txBody>
          <a:bodyPr/>
          <a:lstStyle/>
          <a:p>
            <a:pPr eaLnBrk="1" hangingPunct="1"/>
            <a:r>
              <a:rPr lang="en-US" sz="2800" smtClean="0"/>
              <a:t>The </a:t>
            </a:r>
            <a:r>
              <a:rPr lang="en-US" sz="2800" b="1" smtClean="0">
                <a:solidFill>
                  <a:srgbClr val="0099CC"/>
                </a:solidFill>
              </a:rPr>
              <a:t>degree</a:t>
            </a:r>
            <a:r>
              <a:rPr lang="en-US" sz="2800" smtClean="0">
                <a:solidFill>
                  <a:srgbClr val="FF9900"/>
                </a:solidFill>
              </a:rPr>
              <a:t> </a:t>
            </a:r>
            <a:r>
              <a:rPr lang="en-US" sz="2800" smtClean="0"/>
              <a:t>of the relationship</a:t>
            </a:r>
            <a:r>
              <a:rPr lang="en-US" sz="2800" smtClean="0">
                <a:solidFill>
                  <a:srgbClr val="FF9900"/>
                </a:solidFill>
              </a:rPr>
              <a:t> </a:t>
            </a:r>
            <a:r>
              <a:rPr lang="en-US" sz="2800" smtClean="0"/>
              <a:t>is the number of entity classes in the relationship:</a:t>
            </a:r>
          </a:p>
          <a:p>
            <a:pPr lvl="1" eaLnBrk="1" hangingPunct="1"/>
            <a:r>
              <a:rPr lang="en-US" sz="2400" smtClean="0"/>
              <a:t>Two entities have a </a:t>
            </a:r>
            <a:r>
              <a:rPr lang="en-US" sz="2400" b="1" smtClean="0">
                <a:solidFill>
                  <a:srgbClr val="0099CC"/>
                </a:solidFill>
              </a:rPr>
              <a:t>binary relationship</a:t>
            </a:r>
            <a:r>
              <a:rPr lang="en-US" sz="2400" smtClean="0">
                <a:solidFill>
                  <a:srgbClr val="0099CC"/>
                </a:solidFill>
              </a:rPr>
              <a:t> </a:t>
            </a:r>
            <a:r>
              <a:rPr lang="en-US" sz="2400" smtClean="0"/>
              <a:t>of degree two.</a:t>
            </a:r>
          </a:p>
          <a:p>
            <a:pPr lvl="1" eaLnBrk="1" hangingPunct="1"/>
            <a:r>
              <a:rPr lang="en-US" sz="2400" smtClean="0"/>
              <a:t>Three entities have a </a:t>
            </a:r>
            <a:r>
              <a:rPr lang="en-US" sz="2400" b="1" smtClean="0">
                <a:solidFill>
                  <a:srgbClr val="0099CC"/>
                </a:solidFill>
              </a:rPr>
              <a:t>ternary relationship</a:t>
            </a:r>
            <a:r>
              <a:rPr lang="en-US" sz="2400" smtClean="0">
                <a:solidFill>
                  <a:srgbClr val="0099CC"/>
                </a:solidFill>
              </a:rPr>
              <a:t> </a:t>
            </a:r>
            <a:r>
              <a:rPr lang="en-US" sz="2400" smtClean="0"/>
              <a:t>of degree three.</a:t>
            </a:r>
          </a:p>
          <a:p>
            <a:pPr eaLnBrk="1" hangingPunct="1"/>
            <a:endParaRPr lang="en-US"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Binary Relationship</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947672"/>
            <a:ext cx="8229600" cy="102412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Ternary Relationship</a:t>
            </a:r>
          </a:p>
        </p:txBody>
      </p:sp>
      <p:sp>
        <p:nvSpPr>
          <p:cNvPr id="3" name="Slide Number Placeholder 2"/>
          <p:cNvSpPr>
            <a:spLocks noGrp="1"/>
          </p:cNvSpPr>
          <p:nvPr>
            <p:ph type="sldNum" sz="quarter" idx="11"/>
          </p:nvPr>
        </p:nvSpPr>
        <p:spPr/>
        <p:txBody>
          <a:bodyPr/>
          <a:lstStyle/>
          <a:p>
            <a:r>
              <a:rPr lang="en-US" smtClean="0"/>
              <a:t>5-</a:t>
            </a:r>
            <a:fld id="{9A80C9A1-BA94-49AA-8F78-C625CD57A24F}" type="slidenum">
              <a:rPr lang="en-US" smtClean="0"/>
              <a:pPr/>
              <a:t>19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676400"/>
            <a:ext cx="8229600" cy="24597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Chapter Objectives</a:t>
            </a:r>
          </a:p>
        </p:txBody>
      </p:sp>
      <p:sp>
        <p:nvSpPr>
          <p:cNvPr id="4099" name="Rectangle 3"/>
          <p:cNvSpPr>
            <a:spLocks noGrp="1" noChangeArrowheads="1"/>
          </p:cNvSpPr>
          <p:nvPr>
            <p:ph idx="1"/>
          </p:nvPr>
        </p:nvSpPr>
        <p:spPr/>
        <p:txBody>
          <a:bodyPr/>
          <a:lstStyle/>
          <a:p>
            <a:pPr eaLnBrk="1" hangingPunct="1"/>
            <a:r>
              <a:rPr lang="en-US" sz="2400" smtClean="0"/>
              <a:t>To understand the two-phase data modeling/database design process</a:t>
            </a:r>
          </a:p>
          <a:p>
            <a:pPr eaLnBrk="1" hangingPunct="1"/>
            <a:r>
              <a:rPr lang="en-US" sz="2400" smtClean="0"/>
              <a:t>To understand the purpose of the data modeling process</a:t>
            </a:r>
          </a:p>
          <a:p>
            <a:pPr eaLnBrk="1" hangingPunct="1"/>
            <a:r>
              <a:rPr lang="en-US" sz="2400" smtClean="0"/>
              <a:t>To understand entity-relationship (E-R) diagrams</a:t>
            </a:r>
          </a:p>
          <a:p>
            <a:pPr eaLnBrk="1" hangingPunct="1"/>
            <a:r>
              <a:rPr lang="en-US" sz="2400" smtClean="0"/>
              <a:t>To be able to determine entities, attributes, and relationships</a:t>
            </a:r>
          </a:p>
          <a:p>
            <a:pPr eaLnBrk="1" hangingPunct="1"/>
            <a:r>
              <a:rPr lang="en-US" sz="2400" smtClean="0"/>
              <a:t>To be able to create entity identifiers</a:t>
            </a:r>
          </a:p>
          <a:p>
            <a:pPr eaLnBrk="1" hangingPunct="1"/>
            <a:r>
              <a:rPr lang="en-US" sz="2400" smtClean="0"/>
              <a:t>To be able to determine minimum and maximum cardinalities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Entities and Tables</a:t>
            </a:r>
          </a:p>
        </p:txBody>
      </p:sp>
      <p:sp>
        <p:nvSpPr>
          <p:cNvPr id="20483" name="Rectangle 3"/>
          <p:cNvSpPr>
            <a:spLocks noGrp="1" noChangeArrowheads="1"/>
          </p:cNvSpPr>
          <p:nvPr>
            <p:ph idx="1"/>
          </p:nvPr>
        </p:nvSpPr>
        <p:spPr/>
        <p:txBody>
          <a:bodyPr/>
          <a:lstStyle/>
          <a:p>
            <a:pPr eaLnBrk="1" hangingPunct="1"/>
            <a:r>
              <a:rPr lang="en-US" dirty="0" smtClean="0"/>
              <a:t>The principle difference between an </a:t>
            </a:r>
            <a:r>
              <a:rPr lang="en-US" b="1" dirty="0" smtClean="0">
                <a:solidFill>
                  <a:srgbClr val="0099CC"/>
                </a:solidFill>
              </a:rPr>
              <a:t>entity</a:t>
            </a:r>
            <a:r>
              <a:rPr lang="en-US" dirty="0" smtClean="0"/>
              <a:t> and a </a:t>
            </a:r>
            <a:r>
              <a:rPr lang="en-US" b="1" dirty="0" smtClean="0">
                <a:solidFill>
                  <a:srgbClr val="0099CC"/>
                </a:solidFill>
              </a:rPr>
              <a:t>table (relation) </a:t>
            </a:r>
            <a:r>
              <a:rPr lang="en-US" dirty="0" smtClean="0"/>
              <a:t>is that you can express a relationship between entities </a:t>
            </a:r>
            <a:r>
              <a:rPr lang="en-US" i="1" dirty="0" smtClean="0">
                <a:solidFill>
                  <a:srgbClr val="0099CC"/>
                </a:solidFill>
              </a:rPr>
              <a:t>without using foreign keys</a:t>
            </a:r>
            <a:r>
              <a:rPr lang="en-US" dirty="0" smtClean="0"/>
              <a:t>.</a:t>
            </a:r>
          </a:p>
          <a:p>
            <a:pPr eaLnBrk="1" hangingPunct="1"/>
            <a:r>
              <a:rPr lang="en-US" dirty="0" smtClean="0"/>
              <a:t>This makes it easier to work with entities in the early design process where the very existence of entities and the relationships between them is uncertain.</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Cardinality</a:t>
            </a:r>
          </a:p>
        </p:txBody>
      </p:sp>
      <p:sp>
        <p:nvSpPr>
          <p:cNvPr id="21507" name="Rectangle 3"/>
          <p:cNvSpPr>
            <a:spLocks noGrp="1" noChangeArrowheads="1"/>
          </p:cNvSpPr>
          <p:nvPr>
            <p:ph idx="1"/>
          </p:nvPr>
        </p:nvSpPr>
        <p:spPr/>
        <p:txBody>
          <a:bodyPr/>
          <a:lstStyle/>
          <a:p>
            <a:pPr eaLnBrk="1" hangingPunct="1">
              <a:buClr>
                <a:schemeClr val="tx1"/>
              </a:buClr>
            </a:pPr>
            <a:r>
              <a:rPr lang="en-US" b="1" smtClean="0">
                <a:solidFill>
                  <a:srgbClr val="0099CC"/>
                </a:solidFill>
              </a:rPr>
              <a:t>Cardinality</a:t>
            </a:r>
            <a:r>
              <a:rPr lang="en-US" smtClean="0"/>
              <a:t> means “count,” and is expressed as a number.</a:t>
            </a:r>
          </a:p>
          <a:p>
            <a:pPr eaLnBrk="1" hangingPunct="1">
              <a:buClr>
                <a:schemeClr val="tx1"/>
              </a:buClr>
            </a:pPr>
            <a:r>
              <a:rPr lang="en-US" b="1" smtClean="0">
                <a:solidFill>
                  <a:srgbClr val="0099CC"/>
                </a:solidFill>
              </a:rPr>
              <a:t>Maximum cardinality</a:t>
            </a:r>
            <a:r>
              <a:rPr lang="en-US" smtClean="0">
                <a:solidFill>
                  <a:srgbClr val="0099CC"/>
                </a:solidFill>
              </a:rPr>
              <a:t> </a:t>
            </a:r>
            <a:r>
              <a:rPr lang="en-US" smtClean="0"/>
              <a:t>is the maximum number of entity instances that </a:t>
            </a:r>
            <a:r>
              <a:rPr lang="en-US" b="1" i="1" smtClean="0">
                <a:solidFill>
                  <a:srgbClr val="0099CC"/>
                </a:solidFill>
              </a:rPr>
              <a:t>can</a:t>
            </a:r>
            <a:r>
              <a:rPr lang="en-US" smtClean="0"/>
              <a:t> participate in a relationship.</a:t>
            </a:r>
          </a:p>
          <a:p>
            <a:pPr eaLnBrk="1" hangingPunct="1">
              <a:buClr>
                <a:schemeClr val="tx1"/>
              </a:buClr>
            </a:pPr>
            <a:r>
              <a:rPr lang="en-US" b="1" smtClean="0">
                <a:solidFill>
                  <a:srgbClr val="0099CC"/>
                </a:solidFill>
              </a:rPr>
              <a:t>Minimum cardinality</a:t>
            </a:r>
            <a:r>
              <a:rPr lang="en-US" smtClean="0">
                <a:solidFill>
                  <a:srgbClr val="0099CC"/>
                </a:solidFill>
              </a:rPr>
              <a:t> </a:t>
            </a:r>
            <a:r>
              <a:rPr lang="en-US" smtClean="0"/>
              <a:t>is the minimum number of entity instances that </a:t>
            </a:r>
            <a:r>
              <a:rPr lang="en-US" b="1" i="1" smtClean="0">
                <a:solidFill>
                  <a:srgbClr val="0099CC"/>
                </a:solidFill>
              </a:rPr>
              <a:t>must</a:t>
            </a:r>
            <a:r>
              <a:rPr lang="en-US" i="1" smtClean="0"/>
              <a:t> </a:t>
            </a:r>
            <a:r>
              <a:rPr lang="en-US" smtClean="0"/>
              <a:t>participate in a relationship.</a:t>
            </a:r>
          </a:p>
          <a:p>
            <a:pPr eaLnBrk="1" hangingPunct="1"/>
            <a:endParaRPr lang="en-US"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Maximum Cardinality</a:t>
            </a:r>
          </a:p>
        </p:txBody>
      </p:sp>
      <p:sp>
        <p:nvSpPr>
          <p:cNvPr id="22531" name="Rectangle 3"/>
          <p:cNvSpPr>
            <a:spLocks noGrp="1" noChangeArrowheads="1"/>
          </p:cNvSpPr>
          <p:nvPr>
            <p:ph idx="1"/>
          </p:nvPr>
        </p:nvSpPr>
        <p:spPr/>
        <p:txBody>
          <a:bodyPr/>
          <a:lstStyle/>
          <a:p>
            <a:pPr eaLnBrk="1" hangingPunct="1">
              <a:buClr>
                <a:schemeClr val="tx1"/>
              </a:buClr>
            </a:pPr>
            <a:r>
              <a:rPr lang="en-US" b="1" dirty="0" smtClean="0">
                <a:solidFill>
                  <a:srgbClr val="0099CC"/>
                </a:solidFill>
              </a:rPr>
              <a:t>Maximum cardinality</a:t>
            </a:r>
            <a:r>
              <a:rPr lang="en-US" dirty="0" smtClean="0">
                <a:solidFill>
                  <a:srgbClr val="0099CC"/>
                </a:solidFill>
              </a:rPr>
              <a:t> </a:t>
            </a:r>
            <a:r>
              <a:rPr lang="en-US" dirty="0" smtClean="0"/>
              <a:t>is the maximum number of entity instances that </a:t>
            </a:r>
            <a:r>
              <a:rPr lang="en-US" b="1" i="1" dirty="0" smtClean="0">
                <a:solidFill>
                  <a:srgbClr val="0099CC"/>
                </a:solidFill>
              </a:rPr>
              <a:t>can</a:t>
            </a:r>
            <a:r>
              <a:rPr lang="en-US" dirty="0" smtClean="0"/>
              <a:t> participate in a relationship.</a:t>
            </a:r>
          </a:p>
          <a:p>
            <a:pPr eaLnBrk="1" hangingPunct="1"/>
            <a:r>
              <a:rPr lang="en-US" dirty="0" smtClean="0"/>
              <a:t>There are three types of maximum cardinality:</a:t>
            </a:r>
          </a:p>
          <a:p>
            <a:pPr lvl="1" eaLnBrk="1" hangingPunct="1"/>
            <a:r>
              <a:rPr lang="en-US" b="1" dirty="0" smtClean="0">
                <a:solidFill>
                  <a:srgbClr val="0099CC"/>
                </a:solidFill>
              </a:rPr>
              <a:t>One-to-One [1:1]</a:t>
            </a:r>
          </a:p>
          <a:p>
            <a:pPr lvl="1" eaLnBrk="1" hangingPunct="1"/>
            <a:r>
              <a:rPr lang="en-US" b="1" dirty="0" smtClean="0">
                <a:solidFill>
                  <a:srgbClr val="0099CC"/>
                </a:solidFill>
              </a:rPr>
              <a:t>One-to-Many [1:N]</a:t>
            </a:r>
          </a:p>
          <a:p>
            <a:pPr lvl="1" eaLnBrk="1" hangingPunct="1"/>
            <a:r>
              <a:rPr lang="en-US" b="1" dirty="0" smtClean="0">
                <a:solidFill>
                  <a:srgbClr val="0099CC"/>
                </a:solidFill>
              </a:rPr>
              <a:t>Many-to-Many [N:M]</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5400" y="1371600"/>
            <a:ext cx="6839205" cy="4782100"/>
          </a:xfrm>
          <a:prstGeom prst="rect">
            <a:avLst/>
          </a:prstGeom>
        </p:spPr>
      </p:pic>
      <p:sp>
        <p:nvSpPr>
          <p:cNvPr id="23554" name="Rectangle 2"/>
          <p:cNvSpPr>
            <a:spLocks noGrp="1" noChangeArrowheads="1"/>
          </p:cNvSpPr>
          <p:nvPr>
            <p:ph type="title"/>
          </p:nvPr>
        </p:nvSpPr>
        <p:spPr>
          <a:xfrm>
            <a:off x="457200" y="274638"/>
            <a:ext cx="8229600" cy="1020762"/>
          </a:xfrm>
        </p:spPr>
        <p:txBody>
          <a:bodyPr/>
          <a:lstStyle/>
          <a:p>
            <a:pPr eaLnBrk="1" hangingPunct="1"/>
            <a:r>
              <a:rPr lang="en-US" sz="3600" dirty="0" smtClean="0"/>
              <a:t>The Three Types of</a:t>
            </a:r>
            <a:br>
              <a:rPr lang="en-US" sz="3600" dirty="0" smtClean="0"/>
            </a:br>
            <a:r>
              <a:rPr lang="en-US" sz="3600" dirty="0" smtClean="0"/>
              <a:t>Maximum Cardinality</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6584" y="4762629"/>
            <a:ext cx="7314286" cy="1028571"/>
          </a:xfrm>
          <a:prstGeom prst="rect">
            <a:avLst/>
          </a:prstGeom>
        </p:spPr>
      </p:pic>
      <p:sp>
        <p:nvSpPr>
          <p:cNvPr id="24578" name="Rectangle 2"/>
          <p:cNvSpPr>
            <a:spLocks noGrp="1" noChangeArrowheads="1"/>
          </p:cNvSpPr>
          <p:nvPr>
            <p:ph type="title"/>
          </p:nvPr>
        </p:nvSpPr>
        <p:spPr/>
        <p:txBody>
          <a:bodyPr/>
          <a:lstStyle/>
          <a:p>
            <a:pPr eaLnBrk="1" hangingPunct="1"/>
            <a:r>
              <a:rPr lang="en-US" smtClean="0"/>
              <a:t>Parent and Child Entities</a:t>
            </a:r>
          </a:p>
        </p:txBody>
      </p:sp>
      <p:sp>
        <p:nvSpPr>
          <p:cNvPr id="24579" name="Rectangle 3"/>
          <p:cNvSpPr>
            <a:spLocks noGrp="1" noChangeArrowheads="1"/>
          </p:cNvSpPr>
          <p:nvPr>
            <p:ph type="body" sz="half" idx="1"/>
          </p:nvPr>
        </p:nvSpPr>
        <p:spPr>
          <a:xfrm>
            <a:off x="457200" y="1600200"/>
            <a:ext cx="8153400" cy="2971800"/>
          </a:xfrm>
        </p:spPr>
        <p:txBody>
          <a:bodyPr/>
          <a:lstStyle/>
          <a:p>
            <a:pPr eaLnBrk="1" hangingPunct="1">
              <a:lnSpc>
                <a:spcPct val="90000"/>
              </a:lnSpc>
            </a:pPr>
            <a:r>
              <a:rPr lang="en-US" sz="2800" smtClean="0"/>
              <a:t>In a one-to-many relationship:</a:t>
            </a:r>
          </a:p>
          <a:p>
            <a:pPr lvl="1" eaLnBrk="1" hangingPunct="1">
              <a:lnSpc>
                <a:spcPct val="90000"/>
              </a:lnSpc>
            </a:pPr>
            <a:r>
              <a:rPr lang="en-US" sz="2400" smtClean="0"/>
              <a:t>The entity on the one side of the relationship is called the </a:t>
            </a:r>
            <a:r>
              <a:rPr lang="en-US" sz="2400" b="1" smtClean="0">
                <a:solidFill>
                  <a:srgbClr val="0099CC"/>
                </a:solidFill>
              </a:rPr>
              <a:t>parent entity</a:t>
            </a:r>
            <a:r>
              <a:rPr lang="en-US" sz="2400" smtClean="0"/>
              <a:t> or just the </a:t>
            </a:r>
            <a:r>
              <a:rPr lang="en-US" sz="2400" b="1" smtClean="0">
                <a:solidFill>
                  <a:srgbClr val="0099CC"/>
                </a:solidFill>
              </a:rPr>
              <a:t>parent</a:t>
            </a:r>
            <a:r>
              <a:rPr lang="en-US" sz="2400" smtClean="0"/>
              <a:t>.</a:t>
            </a:r>
          </a:p>
          <a:p>
            <a:pPr lvl="1" eaLnBrk="1" hangingPunct="1">
              <a:lnSpc>
                <a:spcPct val="90000"/>
              </a:lnSpc>
            </a:pPr>
            <a:r>
              <a:rPr lang="en-US" sz="2400" smtClean="0"/>
              <a:t>The entity on the many side of the relationship is called the </a:t>
            </a:r>
            <a:r>
              <a:rPr lang="en-US" sz="2400" b="1" smtClean="0">
                <a:solidFill>
                  <a:srgbClr val="0099CC"/>
                </a:solidFill>
              </a:rPr>
              <a:t>child entity</a:t>
            </a:r>
            <a:r>
              <a:rPr lang="en-US" sz="2400" smtClean="0"/>
              <a:t> or just the </a:t>
            </a:r>
            <a:r>
              <a:rPr lang="en-US" sz="2400" b="1" smtClean="0">
                <a:solidFill>
                  <a:srgbClr val="0099CC"/>
                </a:solidFill>
              </a:rPr>
              <a:t>child</a:t>
            </a:r>
            <a:r>
              <a:rPr lang="en-US" sz="2400" smtClean="0"/>
              <a:t>.</a:t>
            </a:r>
          </a:p>
          <a:p>
            <a:pPr eaLnBrk="1" hangingPunct="1">
              <a:lnSpc>
                <a:spcPct val="90000"/>
              </a:lnSpc>
            </a:pPr>
            <a:r>
              <a:rPr lang="en-US" sz="2800" smtClean="0"/>
              <a:t>In the figure below, EMPLOYEE is the parent and COMPUTER is the child:</a:t>
            </a:r>
          </a:p>
        </p:txBody>
      </p:sp>
      <p:sp>
        <p:nvSpPr>
          <p:cNvPr id="3" name="Slide Number Placeholder 2"/>
          <p:cNvSpPr>
            <a:spLocks noGrp="1"/>
          </p:cNvSpPr>
          <p:nvPr>
            <p:ph type="sldNum" sz="quarter" idx="11"/>
          </p:nvPr>
        </p:nvSpPr>
        <p:spPr/>
        <p:txBody>
          <a:bodyPr/>
          <a:lstStyle/>
          <a:p>
            <a:r>
              <a:rPr lang="en-US" smtClean="0"/>
              <a:t>5-</a:t>
            </a:r>
            <a:fld id="{3CFF08FC-AA72-4DAF-B5B6-932EF7C48D40}" type="slidenum">
              <a:rPr lang="en-US" smtClean="0"/>
              <a:pPr/>
              <a:t>24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t>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HAS-A Relationships</a:t>
            </a:r>
          </a:p>
        </p:txBody>
      </p:sp>
      <p:sp>
        <p:nvSpPr>
          <p:cNvPr id="25603" name="Rectangle 3"/>
          <p:cNvSpPr>
            <a:spLocks noGrp="1" noChangeArrowheads="1"/>
          </p:cNvSpPr>
          <p:nvPr>
            <p:ph idx="1"/>
          </p:nvPr>
        </p:nvSpPr>
        <p:spPr/>
        <p:txBody>
          <a:bodyPr/>
          <a:lstStyle/>
          <a:p>
            <a:pPr eaLnBrk="1" hangingPunct="1"/>
            <a:r>
              <a:rPr lang="en-US" smtClean="0"/>
              <a:t>The relationships we have been discussing are known as </a:t>
            </a:r>
            <a:r>
              <a:rPr lang="en-US" b="1" smtClean="0">
                <a:solidFill>
                  <a:srgbClr val="0099CC"/>
                </a:solidFill>
              </a:rPr>
              <a:t>HAS-A relationships</a:t>
            </a:r>
            <a:r>
              <a:rPr lang="en-US" smtClean="0"/>
              <a:t>:</a:t>
            </a:r>
          </a:p>
          <a:p>
            <a:pPr lvl="1" eaLnBrk="1" hangingPunct="1"/>
            <a:r>
              <a:rPr lang="en-US" smtClean="0"/>
              <a:t>Each entity instance </a:t>
            </a:r>
            <a:r>
              <a:rPr lang="en-US" b="1" i="1" smtClean="0">
                <a:solidFill>
                  <a:srgbClr val="0099CC"/>
                </a:solidFill>
              </a:rPr>
              <a:t>has</a:t>
            </a:r>
            <a:r>
              <a:rPr lang="en-US" i="1" smtClean="0"/>
              <a:t> </a:t>
            </a:r>
            <a:r>
              <a:rPr lang="en-US" b="1" i="1" smtClean="0">
                <a:solidFill>
                  <a:srgbClr val="0099CC"/>
                </a:solidFill>
              </a:rPr>
              <a:t>a</a:t>
            </a:r>
            <a:r>
              <a:rPr lang="en-US" smtClean="0"/>
              <a:t> relationship with another entity instance.</a:t>
            </a:r>
          </a:p>
          <a:p>
            <a:pPr lvl="2" eaLnBrk="1" hangingPunct="1"/>
            <a:r>
              <a:rPr lang="en-US" smtClean="0"/>
              <a:t>An EMPLOYEE </a:t>
            </a:r>
            <a:r>
              <a:rPr lang="en-US" b="1" i="1" smtClean="0">
                <a:solidFill>
                  <a:srgbClr val="0099CC"/>
                </a:solidFill>
              </a:rPr>
              <a:t>has one or more</a:t>
            </a:r>
            <a:r>
              <a:rPr lang="en-US" b="1" smtClean="0">
                <a:solidFill>
                  <a:srgbClr val="0099CC"/>
                </a:solidFill>
              </a:rPr>
              <a:t> </a:t>
            </a:r>
            <a:r>
              <a:rPr lang="en-US" smtClean="0"/>
              <a:t>COMPUTERs.</a:t>
            </a:r>
          </a:p>
          <a:p>
            <a:pPr lvl="2" eaLnBrk="1" hangingPunct="1"/>
            <a:r>
              <a:rPr lang="en-US" smtClean="0"/>
              <a:t>A COMPUTER </a:t>
            </a:r>
            <a:r>
              <a:rPr lang="en-US" b="1" i="1" smtClean="0">
                <a:solidFill>
                  <a:srgbClr val="0099CC"/>
                </a:solidFill>
              </a:rPr>
              <a:t>has one</a:t>
            </a:r>
            <a:r>
              <a:rPr lang="en-US" smtClean="0"/>
              <a:t> assigned EMPLOYEE.</a:t>
            </a:r>
          </a:p>
          <a:p>
            <a:pPr eaLnBrk="1" hangingPunct="1">
              <a:buFontTx/>
              <a:buNone/>
            </a:pPr>
            <a:endParaRPr lang="en-US"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Minimum Cardinality</a:t>
            </a:r>
          </a:p>
        </p:txBody>
      </p:sp>
      <p:sp>
        <p:nvSpPr>
          <p:cNvPr id="26627" name="Rectangle 3"/>
          <p:cNvSpPr>
            <a:spLocks noGrp="1" noChangeArrowheads="1"/>
          </p:cNvSpPr>
          <p:nvPr>
            <p:ph idx="1"/>
          </p:nvPr>
        </p:nvSpPr>
        <p:spPr/>
        <p:txBody>
          <a:bodyPr/>
          <a:lstStyle/>
          <a:p>
            <a:pPr eaLnBrk="1" hangingPunct="1">
              <a:lnSpc>
                <a:spcPct val="90000"/>
              </a:lnSpc>
              <a:buClr>
                <a:schemeClr val="tx1"/>
              </a:buClr>
            </a:pPr>
            <a:r>
              <a:rPr lang="en-US" sz="2800" b="1" dirty="0" smtClean="0">
                <a:solidFill>
                  <a:srgbClr val="0099CC"/>
                </a:solidFill>
              </a:rPr>
              <a:t>Minimum cardinality</a:t>
            </a:r>
            <a:r>
              <a:rPr lang="en-US" sz="2800" dirty="0" smtClean="0"/>
              <a:t> is the minimum number of entity instances that </a:t>
            </a:r>
            <a:r>
              <a:rPr lang="en-US" sz="2800" b="1" i="1" dirty="0" smtClean="0">
                <a:solidFill>
                  <a:srgbClr val="0099CC"/>
                </a:solidFill>
              </a:rPr>
              <a:t>must</a:t>
            </a:r>
            <a:r>
              <a:rPr lang="en-US" sz="2800" dirty="0" smtClean="0"/>
              <a:t> participate in a relationship.</a:t>
            </a:r>
          </a:p>
          <a:p>
            <a:pPr eaLnBrk="1" hangingPunct="1">
              <a:lnSpc>
                <a:spcPct val="90000"/>
              </a:lnSpc>
            </a:pPr>
            <a:r>
              <a:rPr lang="en-US" sz="2800" dirty="0" smtClean="0"/>
              <a:t>Minimums are generally stated as either </a:t>
            </a:r>
            <a:r>
              <a:rPr lang="en-US" sz="2800" b="1" dirty="0" smtClean="0">
                <a:solidFill>
                  <a:srgbClr val="0099CC"/>
                </a:solidFill>
              </a:rPr>
              <a:t>zero</a:t>
            </a:r>
            <a:r>
              <a:rPr lang="en-US" sz="2800" dirty="0" smtClean="0"/>
              <a:t> or </a:t>
            </a:r>
            <a:r>
              <a:rPr lang="en-US" sz="2800" b="1" dirty="0" smtClean="0">
                <a:solidFill>
                  <a:srgbClr val="0099CC"/>
                </a:solidFill>
              </a:rPr>
              <a:t>one</a:t>
            </a:r>
            <a:r>
              <a:rPr lang="en-US" sz="2800" dirty="0" smtClean="0"/>
              <a:t>:</a:t>
            </a:r>
          </a:p>
          <a:p>
            <a:pPr lvl="1" eaLnBrk="1" hangingPunct="1">
              <a:lnSpc>
                <a:spcPct val="90000"/>
              </a:lnSpc>
            </a:pPr>
            <a:r>
              <a:rPr lang="en-US" sz="2400" dirty="0" smtClean="0"/>
              <a:t>IF </a:t>
            </a:r>
            <a:r>
              <a:rPr lang="en-US" sz="2400" b="1" dirty="0" smtClean="0">
                <a:solidFill>
                  <a:srgbClr val="0099CC"/>
                </a:solidFill>
              </a:rPr>
              <a:t>zero [0]</a:t>
            </a:r>
            <a:r>
              <a:rPr lang="en-US" sz="2400" dirty="0" smtClean="0"/>
              <a:t> THEN participation in the relationship by the entity is </a:t>
            </a:r>
            <a:r>
              <a:rPr lang="en-US" sz="2400" b="1" dirty="0" smtClean="0">
                <a:solidFill>
                  <a:srgbClr val="0099CC"/>
                </a:solidFill>
              </a:rPr>
              <a:t>optional</a:t>
            </a:r>
            <a:r>
              <a:rPr lang="en-US" sz="2400" dirty="0" smtClean="0"/>
              <a:t>, and </a:t>
            </a:r>
            <a:r>
              <a:rPr lang="en-US" sz="2400" b="1" i="1" dirty="0" smtClean="0">
                <a:solidFill>
                  <a:srgbClr val="0099CC"/>
                </a:solidFill>
              </a:rPr>
              <a:t>no</a:t>
            </a:r>
            <a:r>
              <a:rPr lang="en-US" sz="2400" dirty="0" smtClean="0"/>
              <a:t> entity instance must participate in the relationship.</a:t>
            </a:r>
          </a:p>
          <a:p>
            <a:pPr lvl="1" eaLnBrk="1" hangingPunct="1">
              <a:lnSpc>
                <a:spcPct val="90000"/>
              </a:lnSpc>
            </a:pPr>
            <a:r>
              <a:rPr lang="en-US" sz="2400" dirty="0" smtClean="0"/>
              <a:t>IF </a:t>
            </a:r>
            <a:r>
              <a:rPr lang="en-US" sz="2400" b="1" dirty="0" smtClean="0">
                <a:solidFill>
                  <a:srgbClr val="0099CC"/>
                </a:solidFill>
              </a:rPr>
              <a:t>one [1]</a:t>
            </a:r>
            <a:r>
              <a:rPr lang="en-US" sz="2400" dirty="0" smtClean="0"/>
              <a:t> THEN participation in the relationship by the entity is </a:t>
            </a:r>
            <a:r>
              <a:rPr lang="en-US" sz="2400" b="1" dirty="0" smtClean="0">
                <a:solidFill>
                  <a:srgbClr val="0099CC"/>
                </a:solidFill>
              </a:rPr>
              <a:t>mandatory</a:t>
            </a:r>
            <a:r>
              <a:rPr lang="en-US" sz="2400" dirty="0" smtClean="0"/>
              <a:t>, and </a:t>
            </a:r>
            <a:r>
              <a:rPr lang="en-US" sz="2400" b="1" i="1" dirty="0" smtClean="0">
                <a:solidFill>
                  <a:srgbClr val="0099CC"/>
                </a:solidFill>
              </a:rPr>
              <a:t>at least one</a:t>
            </a:r>
            <a:r>
              <a:rPr lang="en-US" sz="2400" dirty="0" smtClean="0"/>
              <a:t> entity instance must participate in the relationship.</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Indicating Minimum Cardinality</a:t>
            </a:r>
          </a:p>
        </p:txBody>
      </p:sp>
      <p:sp>
        <p:nvSpPr>
          <p:cNvPr id="27651" name="Rectangle 3"/>
          <p:cNvSpPr>
            <a:spLocks noGrp="1" noChangeArrowheads="1"/>
          </p:cNvSpPr>
          <p:nvPr>
            <p:ph idx="1"/>
          </p:nvPr>
        </p:nvSpPr>
        <p:spPr/>
        <p:txBody>
          <a:bodyPr/>
          <a:lstStyle/>
          <a:p>
            <a:pPr eaLnBrk="1" hangingPunct="1"/>
            <a:r>
              <a:rPr lang="en-US" dirty="0" smtClean="0"/>
              <a:t>As shown in the examples in a following slide:</a:t>
            </a:r>
          </a:p>
          <a:p>
            <a:pPr lvl="1" eaLnBrk="1" hangingPunct="1"/>
            <a:r>
              <a:rPr lang="en-US" b="1" dirty="0" smtClean="0">
                <a:solidFill>
                  <a:srgbClr val="0099CC"/>
                </a:solidFill>
              </a:rPr>
              <a:t>Minimum cardinality of zero [0]</a:t>
            </a:r>
            <a:r>
              <a:rPr lang="en-US" dirty="0" smtClean="0">
                <a:solidFill>
                  <a:srgbClr val="0099CC"/>
                </a:solidFill>
              </a:rPr>
              <a:t> </a:t>
            </a:r>
            <a:r>
              <a:rPr lang="en-US" dirty="0" smtClean="0"/>
              <a:t>indicating </a:t>
            </a:r>
            <a:r>
              <a:rPr lang="en-US" b="1" i="1" dirty="0" smtClean="0">
                <a:solidFill>
                  <a:srgbClr val="0099CC"/>
                </a:solidFill>
              </a:rPr>
              <a:t>optional</a:t>
            </a:r>
            <a:r>
              <a:rPr lang="en-US" dirty="0" smtClean="0"/>
              <a:t> participation is indicated by placing an </a:t>
            </a:r>
            <a:r>
              <a:rPr lang="en-US" b="1" dirty="0" smtClean="0">
                <a:solidFill>
                  <a:srgbClr val="0099CC"/>
                </a:solidFill>
              </a:rPr>
              <a:t>oval</a:t>
            </a:r>
            <a:r>
              <a:rPr lang="en-US" dirty="0" smtClean="0"/>
              <a:t> next to the optional entity.</a:t>
            </a:r>
          </a:p>
          <a:p>
            <a:pPr lvl="1" eaLnBrk="1" hangingPunct="1"/>
            <a:r>
              <a:rPr lang="en-US" b="1" dirty="0" smtClean="0">
                <a:solidFill>
                  <a:srgbClr val="0099CC"/>
                </a:solidFill>
              </a:rPr>
              <a:t>Minimum cardinality of one [1]</a:t>
            </a:r>
            <a:r>
              <a:rPr lang="en-US" dirty="0" smtClean="0">
                <a:solidFill>
                  <a:srgbClr val="0099CC"/>
                </a:solidFill>
              </a:rPr>
              <a:t> </a:t>
            </a:r>
            <a:r>
              <a:rPr lang="en-US" dirty="0" smtClean="0"/>
              <a:t>indicating </a:t>
            </a:r>
            <a:r>
              <a:rPr lang="en-US" b="1" i="1" dirty="0" smtClean="0">
                <a:solidFill>
                  <a:srgbClr val="0099CC"/>
                </a:solidFill>
              </a:rPr>
              <a:t>mandatory (required)</a:t>
            </a:r>
            <a:r>
              <a:rPr lang="en-US" dirty="0" smtClean="0">
                <a:solidFill>
                  <a:srgbClr val="0099CC"/>
                </a:solidFill>
              </a:rPr>
              <a:t> </a:t>
            </a:r>
            <a:r>
              <a:rPr lang="en-US" dirty="0" smtClean="0"/>
              <a:t>participation is indicated by placing a </a:t>
            </a:r>
            <a:r>
              <a:rPr lang="en-US" b="1" dirty="0" smtClean="0">
                <a:solidFill>
                  <a:srgbClr val="0099CC"/>
                </a:solidFill>
              </a:rPr>
              <a:t>vertical hash mark</a:t>
            </a:r>
            <a:r>
              <a:rPr lang="en-US" dirty="0" smtClean="0"/>
              <a:t> next to the required entity.</a:t>
            </a:r>
          </a:p>
          <a:p>
            <a:pPr eaLnBrk="1" hangingPunct="1"/>
            <a:endParaRPr lang="en-US"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Reading Minimum Cardinality</a:t>
            </a:r>
          </a:p>
        </p:txBody>
      </p:sp>
      <p:sp>
        <p:nvSpPr>
          <p:cNvPr id="28675" name="Rectangle 3"/>
          <p:cNvSpPr>
            <a:spLocks noGrp="1" noChangeArrowheads="1"/>
          </p:cNvSpPr>
          <p:nvPr>
            <p:ph idx="1"/>
          </p:nvPr>
        </p:nvSpPr>
        <p:spPr/>
        <p:txBody>
          <a:bodyPr/>
          <a:lstStyle/>
          <a:p>
            <a:pPr eaLnBrk="1" hangingPunct="1"/>
            <a:r>
              <a:rPr lang="en-US" smtClean="0"/>
              <a:t>Look toward the entity in question:</a:t>
            </a:r>
          </a:p>
          <a:p>
            <a:pPr lvl="1" eaLnBrk="1" hangingPunct="1"/>
            <a:r>
              <a:rPr lang="en-US" smtClean="0"/>
              <a:t>IF you see an </a:t>
            </a:r>
            <a:r>
              <a:rPr lang="en-US" b="1" smtClean="0">
                <a:solidFill>
                  <a:srgbClr val="0099CC"/>
                </a:solidFill>
              </a:rPr>
              <a:t>oval</a:t>
            </a:r>
            <a:r>
              <a:rPr lang="en-US" smtClean="0"/>
              <a:t> THEN that entity is </a:t>
            </a:r>
            <a:r>
              <a:rPr lang="en-US" b="1" smtClean="0">
                <a:solidFill>
                  <a:srgbClr val="0099CC"/>
                </a:solidFill>
              </a:rPr>
              <a:t>optional</a:t>
            </a:r>
            <a:r>
              <a:rPr lang="en-US" smtClean="0"/>
              <a:t> (minimum cardinality of zero [0]).</a:t>
            </a:r>
          </a:p>
          <a:p>
            <a:pPr lvl="1" eaLnBrk="1" hangingPunct="1"/>
            <a:r>
              <a:rPr lang="en-US" smtClean="0"/>
              <a:t>IF you see a </a:t>
            </a:r>
            <a:r>
              <a:rPr lang="en-US" b="1" smtClean="0">
                <a:solidFill>
                  <a:srgbClr val="0099CC"/>
                </a:solidFill>
              </a:rPr>
              <a:t>vertical hash mark</a:t>
            </a:r>
            <a:r>
              <a:rPr lang="en-US" smtClean="0">
                <a:solidFill>
                  <a:srgbClr val="0099CC"/>
                </a:solidFill>
              </a:rPr>
              <a:t> </a:t>
            </a:r>
            <a:r>
              <a:rPr lang="en-US" smtClean="0"/>
              <a:t>THEN that entity is </a:t>
            </a:r>
            <a:r>
              <a:rPr lang="en-US" b="1" smtClean="0">
                <a:solidFill>
                  <a:srgbClr val="0099CC"/>
                </a:solidFill>
              </a:rPr>
              <a:t>mandatory</a:t>
            </a:r>
            <a:r>
              <a:rPr lang="en-US" smtClean="0"/>
              <a:t> (required) (minimum cardinality of one [	1]).</a:t>
            </a:r>
          </a:p>
          <a:p>
            <a:pPr eaLnBrk="1" hangingPunct="1"/>
            <a:endParaRPr lang="en-US"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5549" y="1408112"/>
            <a:ext cx="6852902" cy="4800600"/>
          </a:xfrm>
          <a:prstGeom prst="rect">
            <a:avLst/>
          </a:prstGeom>
        </p:spPr>
      </p:pic>
      <p:sp>
        <p:nvSpPr>
          <p:cNvPr id="29698" name="Rectangle 2"/>
          <p:cNvSpPr>
            <a:spLocks noGrp="1" noChangeArrowheads="1"/>
          </p:cNvSpPr>
          <p:nvPr>
            <p:ph type="title"/>
          </p:nvPr>
        </p:nvSpPr>
        <p:spPr>
          <a:xfrm>
            <a:off x="457200" y="274638"/>
            <a:ext cx="8229600" cy="944562"/>
          </a:xfrm>
        </p:spPr>
        <p:txBody>
          <a:bodyPr/>
          <a:lstStyle/>
          <a:p>
            <a:pPr eaLnBrk="1" hangingPunct="1"/>
            <a:r>
              <a:rPr lang="en-US" sz="3600" dirty="0" smtClean="0"/>
              <a:t>The Three Types of</a:t>
            </a:r>
            <a:br>
              <a:rPr lang="en-US" sz="3600" dirty="0" smtClean="0"/>
            </a:br>
            <a:r>
              <a:rPr lang="en-US" sz="3600" dirty="0" smtClean="0"/>
              <a:t>Minimum Cardinality</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Chapter Objectives</a:t>
            </a:r>
          </a:p>
        </p:txBody>
      </p:sp>
      <p:sp>
        <p:nvSpPr>
          <p:cNvPr id="5123" name="Rectangle 3"/>
          <p:cNvSpPr>
            <a:spLocks noGrp="1" noChangeArrowheads="1"/>
          </p:cNvSpPr>
          <p:nvPr>
            <p:ph idx="1"/>
          </p:nvPr>
        </p:nvSpPr>
        <p:spPr/>
        <p:txBody>
          <a:bodyPr/>
          <a:lstStyle/>
          <a:p>
            <a:pPr eaLnBrk="1" hangingPunct="1"/>
            <a:r>
              <a:rPr lang="en-US" sz="2400" smtClean="0"/>
              <a:t>To understand variations of the E-R model</a:t>
            </a:r>
          </a:p>
          <a:p>
            <a:pPr eaLnBrk="1" hangingPunct="1"/>
            <a:r>
              <a:rPr lang="en-US" sz="2400" smtClean="0"/>
              <a:t>To understand and be able to use ID-dependent and other weak entities</a:t>
            </a:r>
          </a:p>
          <a:p>
            <a:pPr eaLnBrk="1" hangingPunct="1"/>
            <a:r>
              <a:rPr lang="en-US" sz="2400" smtClean="0"/>
              <a:t>To understand and be able to use supertype/subtype entities</a:t>
            </a:r>
          </a:p>
          <a:p>
            <a:pPr eaLnBrk="1" hangingPunct="1"/>
            <a:r>
              <a:rPr lang="en-US" sz="2400" smtClean="0"/>
              <a:t>To understand and be able to use strong entity patterns</a:t>
            </a:r>
          </a:p>
          <a:p>
            <a:pPr eaLnBrk="1" hangingPunct="1"/>
            <a:r>
              <a:rPr lang="en-US" sz="2400" smtClean="0"/>
              <a:t>To understand and be able to use the ID-dependent association pattern</a:t>
            </a:r>
          </a:p>
          <a:p>
            <a:pPr eaLnBrk="1" hangingPunct="1"/>
            <a:r>
              <a:rPr lang="en-US" sz="2400" smtClean="0"/>
              <a:t>To understand and be able to use the ID-dependent multivalued attribute pattern</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z="4000" dirty="0" smtClean="0"/>
              <a:t>Data Modeling Notation:</a:t>
            </a:r>
            <a:br>
              <a:rPr lang="en-US" sz="4000" dirty="0" smtClean="0"/>
            </a:br>
            <a:r>
              <a:rPr lang="en-US" sz="4000" dirty="0" smtClean="0"/>
              <a:t>IE Crow’s Foot </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30</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524001"/>
            <a:ext cx="8229600" cy="408425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4857" y="1447800"/>
            <a:ext cx="7314286" cy="4619048"/>
          </a:xfrm>
          <a:prstGeom prst="rect">
            <a:avLst/>
          </a:prstGeom>
        </p:spPr>
      </p:pic>
      <p:sp>
        <p:nvSpPr>
          <p:cNvPr id="31747" name="Rectangle 2"/>
          <p:cNvSpPr>
            <a:spLocks noGrp="1" noChangeArrowheads="1"/>
          </p:cNvSpPr>
          <p:nvPr>
            <p:ph type="title"/>
          </p:nvPr>
        </p:nvSpPr>
        <p:spPr>
          <a:xfrm>
            <a:off x="457200" y="274638"/>
            <a:ext cx="8229600" cy="1020762"/>
          </a:xfrm>
        </p:spPr>
        <p:txBody>
          <a:bodyPr/>
          <a:lstStyle/>
          <a:p>
            <a:pPr eaLnBrk="1" hangingPunct="1"/>
            <a:r>
              <a:rPr lang="en-US" sz="3600" dirty="0" smtClean="0"/>
              <a:t>Data Modeling Notation:</a:t>
            </a:r>
            <a:br>
              <a:rPr lang="en-US" sz="3600" dirty="0" smtClean="0"/>
            </a:br>
            <a:r>
              <a:rPr lang="en-US" sz="3600" dirty="0" smtClean="0"/>
              <a:t>IE Crow’s Foot 1:N</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905000"/>
            <a:ext cx="75247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2"/>
          <p:cNvSpPr>
            <a:spLocks noGrp="1" noChangeArrowheads="1"/>
          </p:cNvSpPr>
          <p:nvPr>
            <p:ph type="title"/>
          </p:nvPr>
        </p:nvSpPr>
        <p:spPr>
          <a:xfrm>
            <a:off x="457200" y="274638"/>
            <a:ext cx="8229600" cy="1020762"/>
          </a:xfrm>
        </p:spPr>
        <p:txBody>
          <a:bodyPr/>
          <a:lstStyle/>
          <a:p>
            <a:pPr eaLnBrk="1" hangingPunct="1"/>
            <a:r>
              <a:rPr lang="en-US" sz="3600" dirty="0" smtClean="0"/>
              <a:t>Data Modeling Notation:</a:t>
            </a:r>
            <a:br>
              <a:rPr lang="en-US" sz="3600" dirty="0" smtClean="0"/>
            </a:br>
            <a:r>
              <a:rPr lang="en-US" sz="3600" dirty="0" smtClean="0"/>
              <a:t>IE Crow’s Foot N:M</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4"/>
          <a:stretch>
            <a:fillRect/>
          </a:stretch>
        </p:blipFill>
        <p:spPr>
          <a:xfrm>
            <a:off x="905333" y="1417146"/>
            <a:ext cx="7333333" cy="482857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ID-Dependent Entities</a:t>
            </a:r>
          </a:p>
        </p:txBody>
      </p:sp>
      <p:sp>
        <p:nvSpPr>
          <p:cNvPr id="33795" name="Rectangle 3"/>
          <p:cNvSpPr>
            <a:spLocks noGrp="1" noChangeArrowheads="1"/>
          </p:cNvSpPr>
          <p:nvPr>
            <p:ph idx="1"/>
          </p:nvPr>
        </p:nvSpPr>
        <p:spPr/>
        <p:txBody>
          <a:bodyPr/>
          <a:lstStyle/>
          <a:p>
            <a:pPr eaLnBrk="1" hangingPunct="1"/>
            <a:r>
              <a:rPr lang="en-US" sz="2800" dirty="0" smtClean="0"/>
              <a:t>An </a:t>
            </a:r>
            <a:r>
              <a:rPr lang="en-US" sz="2800" b="1" dirty="0" smtClean="0">
                <a:solidFill>
                  <a:srgbClr val="0099CC"/>
                </a:solidFill>
              </a:rPr>
              <a:t>ID-dependent entity</a:t>
            </a:r>
            <a:r>
              <a:rPr lang="en-US" sz="2800" dirty="0" smtClean="0"/>
              <a:t> is an entity (child) whose identifier includes the identifier of another entity (parent).</a:t>
            </a:r>
          </a:p>
          <a:p>
            <a:pPr eaLnBrk="1" hangingPunct="1"/>
            <a:r>
              <a:rPr lang="en-US" sz="2800" dirty="0" smtClean="0"/>
              <a:t>The ID-dependent entity is a logical extension or subunit of the parent:</a:t>
            </a:r>
          </a:p>
          <a:p>
            <a:pPr lvl="1" eaLnBrk="1" hangingPunct="1"/>
            <a:r>
              <a:rPr lang="en-US" sz="2400" b="1" dirty="0" smtClean="0">
                <a:solidFill>
                  <a:srgbClr val="0099CC"/>
                </a:solidFill>
              </a:rPr>
              <a:t>BUILDING : APARTMENT</a:t>
            </a:r>
          </a:p>
          <a:p>
            <a:pPr lvl="1" eaLnBrk="1" hangingPunct="1"/>
            <a:r>
              <a:rPr lang="en-US" sz="2400" b="1" dirty="0" smtClean="0">
                <a:solidFill>
                  <a:srgbClr val="0099CC"/>
                </a:solidFill>
              </a:rPr>
              <a:t>PAINTING : PRINT</a:t>
            </a:r>
          </a:p>
          <a:p>
            <a:pPr eaLnBrk="1" hangingPunct="1"/>
            <a:r>
              <a:rPr lang="en-US" sz="2800" dirty="0" smtClean="0"/>
              <a:t>The minimum cardinality from the ID-dependent entity to the parent is </a:t>
            </a:r>
            <a:r>
              <a:rPr lang="en-US" sz="2800" i="1" dirty="0" smtClean="0">
                <a:solidFill>
                  <a:srgbClr val="0099CC"/>
                </a:solidFill>
              </a:rPr>
              <a:t>always</a:t>
            </a:r>
            <a:r>
              <a:rPr lang="en-US" sz="2800" dirty="0" smtClean="0">
                <a:solidFill>
                  <a:srgbClr val="0099CC"/>
                </a:solidFill>
              </a:rPr>
              <a:t> </a:t>
            </a:r>
            <a:r>
              <a:rPr lang="en-US" sz="2800" i="1" dirty="0" smtClean="0">
                <a:solidFill>
                  <a:srgbClr val="0099CC"/>
                </a:solidFill>
              </a:rPr>
              <a:t>one</a:t>
            </a:r>
            <a:r>
              <a:rPr lang="en-US" sz="2800" dirty="0" smtClean="0"/>
              <a:t>.</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1048071"/>
            <a:ext cx="6096000" cy="5130158"/>
          </a:xfrm>
          <a:prstGeom prst="rect">
            <a:avLst/>
          </a:prstGeom>
        </p:spPr>
      </p:pic>
      <p:sp>
        <p:nvSpPr>
          <p:cNvPr id="34818" name="Rectangle 2"/>
          <p:cNvSpPr>
            <a:spLocks noGrp="1" noChangeArrowheads="1"/>
          </p:cNvSpPr>
          <p:nvPr>
            <p:ph type="title"/>
          </p:nvPr>
        </p:nvSpPr>
        <p:spPr>
          <a:xfrm>
            <a:off x="457200" y="274638"/>
            <a:ext cx="8229600" cy="709612"/>
          </a:xfrm>
        </p:spPr>
        <p:txBody>
          <a:bodyPr/>
          <a:lstStyle/>
          <a:p>
            <a:pPr eaLnBrk="1" hangingPunct="1"/>
            <a:r>
              <a:rPr lang="en-US" sz="4000" dirty="0" smtClean="0"/>
              <a:t>ID-Dependent Entities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Weak Entities</a:t>
            </a:r>
          </a:p>
        </p:txBody>
      </p:sp>
      <p:sp>
        <p:nvSpPr>
          <p:cNvPr id="35843" name="Rectangle 3"/>
          <p:cNvSpPr>
            <a:spLocks noGrp="1" noChangeArrowheads="1"/>
          </p:cNvSpPr>
          <p:nvPr>
            <p:ph idx="1"/>
          </p:nvPr>
        </p:nvSpPr>
        <p:spPr/>
        <p:txBody>
          <a:bodyPr/>
          <a:lstStyle/>
          <a:p>
            <a:pPr eaLnBrk="1" hangingPunct="1"/>
            <a:r>
              <a:rPr lang="en-US" dirty="0" smtClean="0"/>
              <a:t>A </a:t>
            </a:r>
            <a:r>
              <a:rPr lang="en-US" b="1" dirty="0" smtClean="0">
                <a:solidFill>
                  <a:srgbClr val="0099CC"/>
                </a:solidFill>
              </a:rPr>
              <a:t>weak entity</a:t>
            </a:r>
            <a:r>
              <a:rPr lang="en-US" b="1" dirty="0" smtClean="0"/>
              <a:t> </a:t>
            </a:r>
            <a:r>
              <a:rPr lang="en-US" dirty="0" smtClean="0"/>
              <a:t>is an entity whose existence depends upon another entity.</a:t>
            </a:r>
          </a:p>
          <a:p>
            <a:pPr eaLnBrk="1" hangingPunct="1"/>
            <a:r>
              <a:rPr lang="en-US" dirty="0" smtClean="0"/>
              <a:t>All </a:t>
            </a:r>
            <a:r>
              <a:rPr lang="en-US" b="1" dirty="0" smtClean="0">
                <a:solidFill>
                  <a:srgbClr val="0099CC"/>
                </a:solidFill>
              </a:rPr>
              <a:t>ID-Dependent</a:t>
            </a:r>
            <a:r>
              <a:rPr lang="en-US" dirty="0" smtClean="0"/>
              <a:t> entities are considered weak.</a:t>
            </a:r>
          </a:p>
          <a:p>
            <a:pPr eaLnBrk="1" hangingPunct="1"/>
            <a:r>
              <a:rPr lang="en-US" dirty="0" smtClean="0"/>
              <a:t>There are also </a:t>
            </a:r>
            <a:r>
              <a:rPr lang="en-US" b="1" dirty="0" smtClean="0">
                <a:solidFill>
                  <a:srgbClr val="0099CC"/>
                </a:solidFill>
              </a:rPr>
              <a:t>non-ID-dependent weak entities</a:t>
            </a:r>
            <a:r>
              <a:rPr lang="en-US" dirty="0" smtClean="0"/>
              <a:t>.</a:t>
            </a:r>
          </a:p>
          <a:p>
            <a:pPr lvl="1" eaLnBrk="1" hangingPunct="1"/>
            <a:r>
              <a:rPr lang="en-US" dirty="0" smtClean="0"/>
              <a:t>The identifier of the parent does </a:t>
            </a:r>
            <a:r>
              <a:rPr lang="en-US" i="1" dirty="0" smtClean="0">
                <a:solidFill>
                  <a:srgbClr val="0099CC"/>
                </a:solidFill>
              </a:rPr>
              <a:t>not</a:t>
            </a:r>
            <a:r>
              <a:rPr lang="en-US" i="1" dirty="0" smtClean="0"/>
              <a:t> </a:t>
            </a:r>
            <a:r>
              <a:rPr lang="en-US" dirty="0" smtClean="0"/>
              <a:t>appear in the identifier of the weak child entity.</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3198316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4416" y="1143714"/>
            <a:ext cx="3915167" cy="4999814"/>
          </a:xfrm>
          <a:prstGeom prst="rect">
            <a:avLst/>
          </a:prstGeom>
        </p:spPr>
      </p:pic>
      <p:sp>
        <p:nvSpPr>
          <p:cNvPr id="36866" name="Rectangle 2"/>
          <p:cNvSpPr>
            <a:spLocks noGrp="1" noChangeArrowheads="1"/>
          </p:cNvSpPr>
          <p:nvPr>
            <p:ph type="title"/>
          </p:nvPr>
        </p:nvSpPr>
        <p:spPr>
          <a:xfrm>
            <a:off x="457200" y="274638"/>
            <a:ext cx="8229600" cy="767379"/>
          </a:xfrm>
        </p:spPr>
        <p:txBody>
          <a:bodyPr/>
          <a:lstStyle/>
          <a:p>
            <a:pPr eaLnBrk="1" hangingPunct="1"/>
            <a:r>
              <a:rPr lang="en-US" sz="4000" dirty="0" smtClean="0"/>
              <a:t>Weak Entities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smtClean="0"/>
              <a:t>Identifying </a:t>
            </a:r>
            <a:r>
              <a:rPr lang="en-US" dirty="0" smtClean="0"/>
              <a:t>Relationships</a:t>
            </a:r>
            <a:endParaRPr lang="en-US" dirty="0" smtClean="0"/>
          </a:p>
        </p:txBody>
      </p:sp>
      <p:sp>
        <p:nvSpPr>
          <p:cNvPr id="35843" name="Rectangle 3"/>
          <p:cNvSpPr>
            <a:spLocks noGrp="1" noChangeArrowheads="1"/>
          </p:cNvSpPr>
          <p:nvPr>
            <p:ph idx="1"/>
          </p:nvPr>
        </p:nvSpPr>
        <p:spPr/>
        <p:txBody>
          <a:bodyPr/>
          <a:lstStyle/>
          <a:p>
            <a:pPr eaLnBrk="1" hangingPunct="1"/>
            <a:r>
              <a:rPr lang="en-US" dirty="0" smtClean="0"/>
              <a:t>The </a:t>
            </a:r>
            <a:r>
              <a:rPr lang="en-US" b="1" dirty="0" smtClean="0">
                <a:solidFill>
                  <a:srgbClr val="0099CC"/>
                </a:solidFill>
              </a:rPr>
              <a:t>solid line</a:t>
            </a:r>
            <a:r>
              <a:rPr lang="en-US" b="1" dirty="0" smtClean="0"/>
              <a:t> </a:t>
            </a:r>
            <a:r>
              <a:rPr lang="en-US" dirty="0" smtClean="0"/>
              <a:t>connecting an ID-dependent entity and its parent is called an </a:t>
            </a:r>
            <a:r>
              <a:rPr lang="en-US" b="1" dirty="0" smtClean="0">
                <a:solidFill>
                  <a:srgbClr val="0099CC"/>
                </a:solidFill>
              </a:rPr>
              <a:t>identifying relationship</a:t>
            </a:r>
            <a:r>
              <a:rPr lang="en-US" dirty="0" smtClean="0"/>
              <a:t>.</a:t>
            </a:r>
          </a:p>
          <a:p>
            <a:r>
              <a:rPr lang="en-US" dirty="0" smtClean="0"/>
              <a:t>The </a:t>
            </a:r>
            <a:r>
              <a:rPr lang="en-US" b="1" dirty="0" smtClean="0">
                <a:solidFill>
                  <a:srgbClr val="0099CC"/>
                </a:solidFill>
              </a:rPr>
              <a:t>dashed line</a:t>
            </a:r>
            <a:r>
              <a:rPr lang="en-US" dirty="0" smtClean="0"/>
              <a:t> connecting </a:t>
            </a:r>
            <a:r>
              <a:rPr lang="en-US" dirty="0" smtClean="0"/>
              <a:t>strong </a:t>
            </a:r>
            <a:r>
              <a:rPr lang="en-US" dirty="0" smtClean="0"/>
              <a:t>entities or a non-ID-dependent weak entity to its parent is called a </a:t>
            </a:r>
            <a:r>
              <a:rPr lang="en-US" b="1" dirty="0" err="1" smtClean="0">
                <a:solidFill>
                  <a:srgbClr val="0099CC"/>
                </a:solidFill>
              </a:rPr>
              <a:t>nonidentifying</a:t>
            </a:r>
            <a:r>
              <a:rPr lang="en-US" b="1" dirty="0" smtClean="0">
                <a:solidFill>
                  <a:srgbClr val="0099CC"/>
                </a:solidFill>
              </a:rPr>
              <a:t> relationship</a:t>
            </a:r>
            <a:r>
              <a:rPr lang="en-US" dirty="0" smtClean="0"/>
              <a:t>.</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4001"/>
            <a:ext cx="8229599" cy="3316528"/>
          </a:xfrm>
          <a:prstGeom prst="rect">
            <a:avLst/>
          </a:prstGeom>
        </p:spPr>
      </p:pic>
      <p:sp>
        <p:nvSpPr>
          <p:cNvPr id="37890" name="Rectangle 2"/>
          <p:cNvSpPr>
            <a:spLocks noGrp="1" noChangeArrowheads="1"/>
          </p:cNvSpPr>
          <p:nvPr>
            <p:ph type="title"/>
          </p:nvPr>
        </p:nvSpPr>
        <p:spPr/>
        <p:txBody>
          <a:bodyPr/>
          <a:lstStyle/>
          <a:p>
            <a:pPr eaLnBrk="1" hangingPunct="1"/>
            <a:r>
              <a:rPr lang="en-US" sz="4000" smtClean="0"/>
              <a:t>ID-Dependent and Weak Entities</a:t>
            </a:r>
          </a:p>
        </p:txBody>
      </p:sp>
      <p:sp>
        <p:nvSpPr>
          <p:cNvPr id="3" name="Slide Number Placeholder 2"/>
          <p:cNvSpPr>
            <a:spLocks noGrp="1"/>
          </p:cNvSpPr>
          <p:nvPr>
            <p:ph type="sldNum" sz="quarter" idx="11"/>
          </p:nvPr>
        </p:nvSpPr>
        <p:spPr/>
        <p:txBody>
          <a:bodyPr/>
          <a:lstStyle/>
          <a:p>
            <a:r>
              <a:rPr lang="en-US" smtClean="0"/>
              <a:t>5-</a:t>
            </a:r>
            <a:fld id="{9A80C9A1-BA94-49AA-8F78-C625CD57A24F}" type="slidenum">
              <a:rPr lang="en-US" smtClean="0"/>
              <a:pPr/>
              <a:t>38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Subtype Entities</a:t>
            </a:r>
          </a:p>
        </p:txBody>
      </p:sp>
      <p:sp>
        <p:nvSpPr>
          <p:cNvPr id="38915" name="Rectangle 3"/>
          <p:cNvSpPr>
            <a:spLocks noGrp="1" noChangeArrowheads="1"/>
          </p:cNvSpPr>
          <p:nvPr>
            <p:ph idx="1"/>
          </p:nvPr>
        </p:nvSpPr>
        <p:spPr/>
        <p:txBody>
          <a:bodyPr/>
          <a:lstStyle/>
          <a:p>
            <a:pPr eaLnBrk="1" hangingPunct="1">
              <a:lnSpc>
                <a:spcPct val="90000"/>
              </a:lnSpc>
            </a:pPr>
            <a:r>
              <a:rPr lang="en-US" dirty="0" smtClean="0"/>
              <a:t>A </a:t>
            </a:r>
            <a:r>
              <a:rPr lang="en-US" b="1" dirty="0" smtClean="0">
                <a:solidFill>
                  <a:srgbClr val="0099CC"/>
                </a:solidFill>
              </a:rPr>
              <a:t>subtype entity</a:t>
            </a:r>
            <a:r>
              <a:rPr lang="en-US" dirty="0" smtClean="0">
                <a:solidFill>
                  <a:srgbClr val="0099CC"/>
                </a:solidFill>
              </a:rPr>
              <a:t> </a:t>
            </a:r>
            <a:r>
              <a:rPr lang="en-US" dirty="0" smtClean="0"/>
              <a:t>is a special case of a </a:t>
            </a:r>
            <a:r>
              <a:rPr lang="en-US" b="1" dirty="0" err="1" smtClean="0">
                <a:solidFill>
                  <a:srgbClr val="0099CC"/>
                </a:solidFill>
              </a:rPr>
              <a:t>supertype</a:t>
            </a:r>
            <a:r>
              <a:rPr lang="en-US" b="1" dirty="0" smtClean="0">
                <a:solidFill>
                  <a:srgbClr val="0099CC"/>
                </a:solidFill>
              </a:rPr>
              <a:t> entity</a:t>
            </a:r>
            <a:r>
              <a:rPr lang="en-US" dirty="0" smtClean="0"/>
              <a:t>:</a:t>
            </a:r>
          </a:p>
          <a:p>
            <a:pPr lvl="1" eaLnBrk="1" hangingPunct="1">
              <a:lnSpc>
                <a:spcPct val="90000"/>
              </a:lnSpc>
            </a:pPr>
            <a:r>
              <a:rPr lang="en-US" sz="2400" dirty="0" smtClean="0"/>
              <a:t>STUDENT : UNDERGRADATE or GRADUATE</a:t>
            </a:r>
          </a:p>
          <a:p>
            <a:pPr eaLnBrk="1" hangingPunct="1">
              <a:lnSpc>
                <a:spcPct val="90000"/>
              </a:lnSpc>
            </a:pPr>
            <a:r>
              <a:rPr lang="en-US" dirty="0" smtClean="0"/>
              <a:t>The </a:t>
            </a:r>
            <a:r>
              <a:rPr lang="en-US" dirty="0" err="1" smtClean="0"/>
              <a:t>supertype</a:t>
            </a:r>
            <a:r>
              <a:rPr lang="en-US" dirty="0" smtClean="0"/>
              <a:t> contains all common attributes, while the subtypes contain specific attributes.</a:t>
            </a:r>
          </a:p>
          <a:p>
            <a:pPr eaLnBrk="1" hangingPunct="1">
              <a:lnSpc>
                <a:spcPct val="90000"/>
              </a:lnSpc>
            </a:pPr>
            <a:r>
              <a:rPr lang="en-US" dirty="0" smtClean="0"/>
              <a:t>The </a:t>
            </a:r>
            <a:r>
              <a:rPr lang="en-US" dirty="0" err="1" smtClean="0"/>
              <a:t>supertype</a:t>
            </a:r>
            <a:r>
              <a:rPr lang="en-US" dirty="0" smtClean="0"/>
              <a:t> may have a </a:t>
            </a:r>
            <a:r>
              <a:rPr lang="en-US" b="1" dirty="0" smtClean="0">
                <a:solidFill>
                  <a:srgbClr val="0099CC"/>
                </a:solidFill>
              </a:rPr>
              <a:t>discriminator</a:t>
            </a:r>
            <a:r>
              <a:rPr lang="en-US" dirty="0" smtClean="0"/>
              <a:t> attribute which indicates the subtype.</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Chapter Objectives</a:t>
            </a:r>
          </a:p>
        </p:txBody>
      </p:sp>
      <p:sp>
        <p:nvSpPr>
          <p:cNvPr id="6147" name="Rectangle 3"/>
          <p:cNvSpPr>
            <a:spLocks noGrp="1" noChangeArrowheads="1"/>
          </p:cNvSpPr>
          <p:nvPr>
            <p:ph idx="1"/>
          </p:nvPr>
        </p:nvSpPr>
        <p:spPr/>
        <p:txBody>
          <a:bodyPr/>
          <a:lstStyle/>
          <a:p>
            <a:pPr eaLnBrk="1" hangingPunct="1"/>
            <a:r>
              <a:rPr lang="en-US" sz="2400" smtClean="0"/>
              <a:t>To understand and be able to use the ID-dependent archetype/instance pattern</a:t>
            </a:r>
          </a:p>
          <a:p>
            <a:pPr eaLnBrk="1" hangingPunct="1"/>
            <a:r>
              <a:rPr lang="en-US" sz="2400" smtClean="0"/>
              <a:t>To understand and be able to use the line-item pattern</a:t>
            </a:r>
          </a:p>
          <a:p>
            <a:pPr eaLnBrk="1" hangingPunct="1"/>
            <a:r>
              <a:rPr lang="en-US" sz="2400" smtClean="0"/>
              <a:t>To understand and be able to use the for-use-by pattern</a:t>
            </a:r>
          </a:p>
          <a:p>
            <a:pPr eaLnBrk="1" hangingPunct="1"/>
            <a:r>
              <a:rPr lang="en-US" sz="2400" smtClean="0"/>
              <a:t>To understand and be able to use recursive patterns</a:t>
            </a:r>
          </a:p>
          <a:p>
            <a:pPr eaLnBrk="1" hangingPunct="1"/>
            <a:r>
              <a:rPr lang="en-US" sz="2400" smtClean="0"/>
              <a:t>To understand the iterative nature of the data modeling process</a:t>
            </a:r>
          </a:p>
          <a:p>
            <a:pPr eaLnBrk="1" hangingPunct="1"/>
            <a:r>
              <a:rPr lang="en-US" sz="2400" smtClean="0"/>
              <a:t>To be able to use the data modeling process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868362"/>
          </a:xfrm>
        </p:spPr>
        <p:txBody>
          <a:bodyPr/>
          <a:lstStyle/>
          <a:p>
            <a:pPr eaLnBrk="1" hangingPunct="1"/>
            <a:r>
              <a:rPr lang="en-US" dirty="0" smtClean="0"/>
              <a:t>Subtypes with Discriminators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2262476" y="1335382"/>
            <a:ext cx="4619048" cy="471428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Subtypes: Exclusive or Inclusive</a:t>
            </a:r>
          </a:p>
        </p:txBody>
      </p:sp>
      <p:sp>
        <p:nvSpPr>
          <p:cNvPr id="40963" name="Rectangle 3"/>
          <p:cNvSpPr>
            <a:spLocks noGrp="1" noChangeArrowheads="1"/>
          </p:cNvSpPr>
          <p:nvPr>
            <p:ph idx="1"/>
          </p:nvPr>
        </p:nvSpPr>
        <p:spPr/>
        <p:txBody>
          <a:bodyPr/>
          <a:lstStyle/>
          <a:p>
            <a:pPr eaLnBrk="1" hangingPunct="1"/>
            <a:r>
              <a:rPr lang="en-US" smtClean="0"/>
              <a:t>If subtypes are </a:t>
            </a:r>
            <a:r>
              <a:rPr lang="en-US" b="1" smtClean="0">
                <a:solidFill>
                  <a:srgbClr val="0099CC"/>
                </a:solidFill>
              </a:rPr>
              <a:t>exclusive</a:t>
            </a:r>
            <a:r>
              <a:rPr lang="en-US" smtClean="0"/>
              <a:t>, one supertype relates to at most one subtype.</a:t>
            </a:r>
          </a:p>
          <a:p>
            <a:pPr eaLnBrk="1" hangingPunct="1"/>
            <a:r>
              <a:rPr lang="en-US" smtClean="0"/>
              <a:t>If subtypes are </a:t>
            </a:r>
            <a:r>
              <a:rPr lang="en-US" b="1" smtClean="0">
                <a:solidFill>
                  <a:srgbClr val="0099CC"/>
                </a:solidFill>
              </a:rPr>
              <a:t>inclusive</a:t>
            </a:r>
            <a:r>
              <a:rPr lang="en-US" smtClean="0"/>
              <a:t>, one supertype can relate to one or more subtypes.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6577" y="1371600"/>
            <a:ext cx="8160223" cy="4267200"/>
          </a:xfrm>
          <a:prstGeom prst="rect">
            <a:avLst/>
          </a:prstGeom>
        </p:spPr>
      </p:pic>
      <p:sp>
        <p:nvSpPr>
          <p:cNvPr id="41986" name="Rectangle 2"/>
          <p:cNvSpPr>
            <a:spLocks noGrp="1" noChangeArrowheads="1"/>
          </p:cNvSpPr>
          <p:nvPr>
            <p:ph type="title"/>
          </p:nvPr>
        </p:nvSpPr>
        <p:spPr>
          <a:xfrm>
            <a:off x="457200" y="274638"/>
            <a:ext cx="8229600" cy="875979"/>
          </a:xfrm>
        </p:spPr>
        <p:txBody>
          <a:bodyPr/>
          <a:lstStyle/>
          <a:p>
            <a:pPr eaLnBrk="1" hangingPunct="1"/>
            <a:r>
              <a:rPr lang="en-US" dirty="0" smtClean="0"/>
              <a:t>Subtypes: Exclusive or Inclusive</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Subtypes: Partial or Total</a:t>
            </a:r>
          </a:p>
        </p:txBody>
      </p:sp>
      <p:sp>
        <p:nvSpPr>
          <p:cNvPr id="40963" name="Rectangle 3"/>
          <p:cNvSpPr>
            <a:spLocks noGrp="1" noChangeArrowheads="1"/>
          </p:cNvSpPr>
          <p:nvPr>
            <p:ph idx="1"/>
          </p:nvPr>
        </p:nvSpPr>
        <p:spPr/>
        <p:txBody>
          <a:bodyPr/>
          <a:lstStyle/>
          <a:p>
            <a:pPr eaLnBrk="1" hangingPunct="1"/>
            <a:r>
              <a:rPr lang="en-US" dirty="0" smtClean="0"/>
              <a:t>If a </a:t>
            </a:r>
            <a:r>
              <a:rPr lang="en-US" dirty="0" err="1" smtClean="0"/>
              <a:t>supertype</a:t>
            </a:r>
            <a:r>
              <a:rPr lang="en-US" dirty="0" smtClean="0"/>
              <a:t> </a:t>
            </a:r>
            <a:r>
              <a:rPr lang="en-US" b="1" i="1" dirty="0" smtClean="0">
                <a:solidFill>
                  <a:srgbClr val="0099CC"/>
                </a:solidFill>
              </a:rPr>
              <a:t>has</a:t>
            </a:r>
            <a:r>
              <a:rPr lang="en-US" dirty="0" smtClean="0"/>
              <a:t> to be in one of the  subtypes, then the subtypes are </a:t>
            </a:r>
            <a:r>
              <a:rPr lang="en-US" b="1" dirty="0" smtClean="0">
                <a:solidFill>
                  <a:srgbClr val="0099CC"/>
                </a:solidFill>
              </a:rPr>
              <a:t>total</a:t>
            </a:r>
            <a:r>
              <a:rPr lang="en-US" dirty="0" smtClean="0"/>
              <a:t> subtypes.</a:t>
            </a:r>
          </a:p>
          <a:p>
            <a:pPr eaLnBrk="1" hangingPunct="1"/>
            <a:r>
              <a:rPr lang="en-US" dirty="0" smtClean="0"/>
              <a:t>If a </a:t>
            </a:r>
            <a:r>
              <a:rPr lang="en-US" dirty="0" err="1" smtClean="0"/>
              <a:t>supertype</a:t>
            </a:r>
            <a:r>
              <a:rPr lang="en-US" dirty="0" smtClean="0"/>
              <a:t> </a:t>
            </a:r>
            <a:r>
              <a:rPr lang="en-US" b="1" i="1" dirty="0" smtClean="0">
                <a:solidFill>
                  <a:srgbClr val="0099CC"/>
                </a:solidFill>
              </a:rPr>
              <a:t>does not have </a:t>
            </a:r>
            <a:r>
              <a:rPr lang="en-US" dirty="0" smtClean="0"/>
              <a:t>to be in any of the subtypes, then the subtypes are </a:t>
            </a:r>
            <a:r>
              <a:rPr lang="en-US" b="1" dirty="0" smtClean="0">
                <a:solidFill>
                  <a:srgbClr val="0099CC"/>
                </a:solidFill>
              </a:rPr>
              <a:t>partial</a:t>
            </a:r>
            <a:r>
              <a:rPr lang="en-US" dirty="0" smtClean="0"/>
              <a:t> subtypes.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3369551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Subtypes: IS-A Relationships</a:t>
            </a:r>
          </a:p>
        </p:txBody>
      </p:sp>
      <p:sp>
        <p:nvSpPr>
          <p:cNvPr id="43011" name="Rectangle 3"/>
          <p:cNvSpPr>
            <a:spLocks noGrp="1" noChangeArrowheads="1"/>
          </p:cNvSpPr>
          <p:nvPr>
            <p:ph idx="1"/>
          </p:nvPr>
        </p:nvSpPr>
        <p:spPr/>
        <p:txBody>
          <a:bodyPr/>
          <a:lstStyle/>
          <a:p>
            <a:pPr eaLnBrk="1" hangingPunct="1">
              <a:lnSpc>
                <a:spcPct val="90000"/>
              </a:lnSpc>
            </a:pPr>
            <a:r>
              <a:rPr lang="en-US" dirty="0" smtClean="0"/>
              <a:t>Relationships connecting </a:t>
            </a:r>
            <a:r>
              <a:rPr lang="en-US" dirty="0" err="1" smtClean="0"/>
              <a:t>supertypes</a:t>
            </a:r>
            <a:r>
              <a:rPr lang="en-US" dirty="0" smtClean="0"/>
              <a:t> and subtypes are called </a:t>
            </a:r>
            <a:r>
              <a:rPr lang="en-US" b="1" dirty="0" smtClean="0">
                <a:solidFill>
                  <a:srgbClr val="0099CC"/>
                </a:solidFill>
              </a:rPr>
              <a:t>IS-A relationships</a:t>
            </a:r>
            <a:r>
              <a:rPr lang="en-US" dirty="0" smtClean="0"/>
              <a:t>, because a subtype </a:t>
            </a:r>
            <a:r>
              <a:rPr lang="en-US" b="1" i="1" dirty="0" smtClean="0">
                <a:solidFill>
                  <a:srgbClr val="0099CC"/>
                </a:solidFill>
              </a:rPr>
              <a:t>is a</a:t>
            </a:r>
            <a:r>
              <a:rPr lang="en-US" dirty="0" smtClean="0"/>
              <a:t> </a:t>
            </a:r>
            <a:r>
              <a:rPr lang="en-US" dirty="0" err="1" smtClean="0"/>
              <a:t>supertype</a:t>
            </a:r>
            <a:r>
              <a:rPr lang="en-US" dirty="0" smtClean="0"/>
              <a:t>.</a:t>
            </a:r>
          </a:p>
          <a:p>
            <a:pPr eaLnBrk="1" hangingPunct="1">
              <a:lnSpc>
                <a:spcPct val="90000"/>
              </a:lnSpc>
            </a:pPr>
            <a:r>
              <a:rPr lang="en-US" dirty="0" smtClean="0"/>
              <a:t>The identifier of the </a:t>
            </a:r>
            <a:r>
              <a:rPr lang="en-US" dirty="0" err="1" smtClean="0"/>
              <a:t>supertype</a:t>
            </a:r>
            <a:r>
              <a:rPr lang="en-US" dirty="0" smtClean="0"/>
              <a:t> and all of its subtypes must be </a:t>
            </a:r>
            <a:r>
              <a:rPr lang="en-US" b="1" i="1" dirty="0" smtClean="0">
                <a:solidFill>
                  <a:srgbClr val="0099CC"/>
                </a:solidFill>
              </a:rPr>
              <a:t>identical</a:t>
            </a:r>
            <a:r>
              <a:rPr lang="en-US" dirty="0" smtClean="0"/>
              <a:t>;</a:t>
            </a:r>
            <a:r>
              <a:rPr lang="en-US" i="1" dirty="0" smtClean="0"/>
              <a:t> </a:t>
            </a:r>
            <a:r>
              <a:rPr lang="en-US" dirty="0" smtClean="0"/>
              <a:t>i.e., the identifier of the </a:t>
            </a:r>
            <a:r>
              <a:rPr lang="en-US" dirty="0" err="1" smtClean="0"/>
              <a:t>supertype</a:t>
            </a:r>
            <a:r>
              <a:rPr lang="en-US" dirty="0" smtClean="0"/>
              <a:t> becomes the identifier of the related subtype(s).</a:t>
            </a:r>
          </a:p>
          <a:p>
            <a:pPr eaLnBrk="1" hangingPunct="1">
              <a:lnSpc>
                <a:spcPct val="90000"/>
              </a:lnSpc>
            </a:pPr>
            <a:r>
              <a:rPr lang="en-US" dirty="0" smtClean="0"/>
              <a:t>Subtypes are used to avoid </a:t>
            </a:r>
            <a:r>
              <a:rPr lang="en-US" b="1" dirty="0" smtClean="0">
                <a:solidFill>
                  <a:srgbClr val="0099CC"/>
                </a:solidFill>
              </a:rPr>
              <a:t>value-inappropriate nulls</a:t>
            </a:r>
            <a:r>
              <a:rPr lang="en-US" dirty="0" smtClean="0"/>
              <a:t>.</a:t>
            </a:r>
          </a:p>
          <a:p>
            <a:pPr eaLnBrk="1" hangingPunct="1">
              <a:lnSpc>
                <a:spcPct val="90000"/>
              </a:lnSpc>
            </a:pPr>
            <a:endParaRPr lang="en-US"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524000"/>
            <a:ext cx="8229600" cy="4695910"/>
          </a:xfrm>
          <a:prstGeom prst="rect">
            <a:avLst/>
          </a:prstGeom>
        </p:spPr>
      </p:pic>
      <p:sp>
        <p:nvSpPr>
          <p:cNvPr id="44035" name="Rectangle 2"/>
          <p:cNvSpPr>
            <a:spLocks noGrp="1" noChangeArrowheads="1"/>
          </p:cNvSpPr>
          <p:nvPr>
            <p:ph type="title"/>
          </p:nvPr>
        </p:nvSpPr>
        <p:spPr/>
        <p:txBody>
          <a:bodyPr/>
          <a:lstStyle/>
          <a:p>
            <a:pPr eaLnBrk="1" hangingPunct="1"/>
            <a:r>
              <a:rPr lang="en-US" sz="3600" smtClean="0"/>
              <a:t>IE Crow’s Foot Symbol Summary I</a:t>
            </a:r>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45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5613" y="1447800"/>
            <a:ext cx="8231187" cy="3124491"/>
          </a:xfrm>
          <a:prstGeom prst="rect">
            <a:avLst/>
          </a:prstGeom>
        </p:spPr>
      </p:pic>
      <p:sp>
        <p:nvSpPr>
          <p:cNvPr id="45059" name="Rectangle 2"/>
          <p:cNvSpPr>
            <a:spLocks noGrp="1" noChangeArrowheads="1"/>
          </p:cNvSpPr>
          <p:nvPr>
            <p:ph type="title"/>
          </p:nvPr>
        </p:nvSpPr>
        <p:spPr/>
        <p:txBody>
          <a:bodyPr/>
          <a:lstStyle/>
          <a:p>
            <a:pPr eaLnBrk="1" hangingPunct="1"/>
            <a:r>
              <a:rPr lang="en-US" sz="3600" smtClean="0"/>
              <a:t>IE Crow’s Foot Symbol Summary II</a:t>
            </a:r>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46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A~1\AppData\Local\Temp\SNAGHTML40bfd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837" y="1572539"/>
            <a:ext cx="5660325" cy="4599661"/>
          </a:xfrm>
          <a:prstGeom prst="rect">
            <a:avLst/>
          </a:prstGeom>
          <a:noFill/>
          <a:extLst>
            <a:ext uri="{909E8E84-426E-40DD-AFC4-6F175D3DCCD1}">
              <a14:hiddenFill xmlns:a14="http://schemas.microsoft.com/office/drawing/2010/main">
                <a:solidFill>
                  <a:srgbClr val="FFFFFF"/>
                </a:solidFill>
              </a14:hiddenFill>
            </a:ext>
          </a:extLst>
        </p:spPr>
      </p:pic>
      <p:sp>
        <p:nvSpPr>
          <p:cNvPr id="46082" name="Rectangle 2"/>
          <p:cNvSpPr>
            <a:spLocks noGrp="1" noChangeArrowheads="1"/>
          </p:cNvSpPr>
          <p:nvPr>
            <p:ph type="title"/>
          </p:nvPr>
        </p:nvSpPr>
        <p:spPr/>
        <p:txBody>
          <a:bodyPr/>
          <a:lstStyle/>
          <a:p>
            <a:pPr eaLnBrk="1" hangingPunct="1"/>
            <a:r>
              <a:rPr lang="en-US" sz="4000" dirty="0" smtClean="0"/>
              <a:t>Strong Entity Patterns:</a:t>
            </a:r>
            <a:br>
              <a:rPr lang="en-US" sz="4000" dirty="0" smtClean="0"/>
            </a:br>
            <a:r>
              <a:rPr lang="en-US" sz="3200" dirty="0" smtClean="0"/>
              <a:t>1:1 Strong Entity Relationships 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47</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05200" y="1600200"/>
            <a:ext cx="2122221" cy="4498384"/>
          </a:xfrm>
          <a:prstGeom prst="rect">
            <a:avLst/>
          </a:prstGeom>
        </p:spPr>
      </p:pic>
      <p:sp>
        <p:nvSpPr>
          <p:cNvPr id="47106" name="Rectangle 2"/>
          <p:cNvSpPr>
            <a:spLocks noGrp="1" noChangeArrowheads="1"/>
          </p:cNvSpPr>
          <p:nvPr>
            <p:ph type="title"/>
          </p:nvPr>
        </p:nvSpPr>
        <p:spPr/>
        <p:txBody>
          <a:bodyPr/>
          <a:lstStyle/>
          <a:p>
            <a:pPr eaLnBrk="1" hangingPunct="1"/>
            <a:r>
              <a:rPr lang="en-US" sz="4000" dirty="0" smtClean="0"/>
              <a:t>Strong Entity Patterns:</a:t>
            </a:r>
            <a:br>
              <a:rPr lang="en-US" sz="4000" dirty="0" smtClean="0"/>
            </a:br>
            <a:r>
              <a:rPr lang="en-US" sz="3200" dirty="0" smtClean="0"/>
              <a:t>1:1 Strong Entity Relationships 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274638"/>
            <a:ext cx="8229600" cy="1096962"/>
          </a:xfrm>
        </p:spPr>
        <p:txBody>
          <a:bodyPr/>
          <a:lstStyle/>
          <a:p>
            <a:pPr eaLnBrk="1" hangingPunct="1"/>
            <a:r>
              <a:rPr lang="en-US" sz="4000" dirty="0" smtClean="0"/>
              <a:t>Strong Entity Patterns:</a:t>
            </a:r>
            <a:br>
              <a:rPr lang="en-US" sz="4000" dirty="0" smtClean="0"/>
            </a:br>
            <a:r>
              <a:rPr lang="en-US" sz="3600" dirty="0" smtClean="0"/>
              <a:t>1:N Strong Entity Relationships 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49</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457201" y="1447800"/>
            <a:ext cx="8229600" cy="482631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The Data Model</a:t>
            </a:r>
          </a:p>
        </p:txBody>
      </p:sp>
      <p:sp>
        <p:nvSpPr>
          <p:cNvPr id="7171" name="Rectangle 3"/>
          <p:cNvSpPr>
            <a:spLocks noGrp="1" noChangeArrowheads="1"/>
          </p:cNvSpPr>
          <p:nvPr>
            <p:ph idx="1"/>
          </p:nvPr>
        </p:nvSpPr>
        <p:spPr/>
        <p:txBody>
          <a:bodyPr/>
          <a:lstStyle/>
          <a:p>
            <a:pPr eaLnBrk="1" hangingPunct="1"/>
            <a:r>
              <a:rPr lang="en-US" dirty="0" smtClean="0"/>
              <a:t>A </a:t>
            </a:r>
            <a:r>
              <a:rPr lang="en-US" b="1" dirty="0" smtClean="0">
                <a:solidFill>
                  <a:srgbClr val="0099CC"/>
                </a:solidFill>
              </a:rPr>
              <a:t>data model</a:t>
            </a:r>
            <a:r>
              <a:rPr lang="en-US" dirty="0" smtClean="0">
                <a:solidFill>
                  <a:srgbClr val="0099CC"/>
                </a:solidFill>
              </a:rPr>
              <a:t> </a:t>
            </a:r>
            <a:r>
              <a:rPr lang="en-US" dirty="0" smtClean="0"/>
              <a:t>is a plan or blueprint for a </a:t>
            </a:r>
            <a:r>
              <a:rPr lang="en-US" b="1" dirty="0" smtClean="0">
                <a:solidFill>
                  <a:srgbClr val="0099CC"/>
                </a:solidFill>
              </a:rPr>
              <a:t>database design</a:t>
            </a:r>
            <a:r>
              <a:rPr lang="en-US" dirty="0" smtClean="0"/>
              <a:t>.</a:t>
            </a:r>
          </a:p>
          <a:p>
            <a:pPr eaLnBrk="1" hangingPunct="1"/>
            <a:r>
              <a:rPr lang="en-US" dirty="0" smtClean="0"/>
              <a:t>A data model is more generalized and abstract than a database design.</a:t>
            </a:r>
          </a:p>
          <a:p>
            <a:pPr eaLnBrk="1" hangingPunct="1"/>
            <a:r>
              <a:rPr lang="en-US" dirty="0" smtClean="0"/>
              <a:t>It is easier to change a data model then it is to change a database design, so it is the appropriate place to work through conceptual database problems.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274638"/>
            <a:ext cx="8229600" cy="1096962"/>
          </a:xfrm>
        </p:spPr>
        <p:txBody>
          <a:bodyPr/>
          <a:lstStyle/>
          <a:p>
            <a:pPr eaLnBrk="1" hangingPunct="1"/>
            <a:r>
              <a:rPr lang="en-US" sz="4000" dirty="0" smtClean="0"/>
              <a:t>Strong Entity Patterns:</a:t>
            </a:r>
            <a:br>
              <a:rPr lang="en-US" sz="4000" dirty="0" smtClean="0"/>
            </a:br>
            <a:r>
              <a:rPr lang="en-US" sz="3600" dirty="0" smtClean="0"/>
              <a:t>1:N Strong Entity Relationships 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50</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1" y="1447800"/>
            <a:ext cx="8229600" cy="3069841"/>
          </a:xfrm>
          <a:prstGeom prst="rect">
            <a:avLst/>
          </a:prstGeom>
        </p:spPr>
      </p:pic>
    </p:spTree>
    <p:extLst>
      <p:ext uri="{BB962C8B-B14F-4D97-AF65-F5344CB8AC3E}">
        <p14:creationId xmlns:p14="http://schemas.microsoft.com/office/powerpoint/2010/main" val="285500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274638"/>
            <a:ext cx="8229600" cy="1021109"/>
          </a:xfrm>
        </p:spPr>
        <p:txBody>
          <a:bodyPr/>
          <a:lstStyle/>
          <a:p>
            <a:pPr eaLnBrk="1" hangingPunct="1"/>
            <a:r>
              <a:rPr lang="en-US" sz="4000" dirty="0" smtClean="0"/>
              <a:t>Strong Entity Patterns:</a:t>
            </a:r>
            <a:br>
              <a:rPr lang="en-US" sz="4000" dirty="0" smtClean="0"/>
            </a:br>
            <a:r>
              <a:rPr lang="en-US" sz="3200" dirty="0" smtClean="0"/>
              <a:t>1:N Strong Entity Relationships III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3631893" y="1495772"/>
            <a:ext cx="1880213" cy="467642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dirty="0" smtClean="0"/>
              <a:t>Strong Entity Patterns:</a:t>
            </a:r>
            <a:br>
              <a:rPr lang="en-US" sz="4000" dirty="0" smtClean="0"/>
            </a:br>
            <a:r>
              <a:rPr lang="en-US" sz="3200" dirty="0" smtClean="0"/>
              <a:t>N:M Strong Entity Relationships 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52</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524001"/>
            <a:ext cx="8229600" cy="33635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24001"/>
            <a:ext cx="8229600" cy="3897517"/>
          </a:xfrm>
          <a:prstGeom prst="rect">
            <a:avLst/>
          </a:prstGeom>
        </p:spPr>
      </p:pic>
      <p:sp>
        <p:nvSpPr>
          <p:cNvPr id="50178" name="Rectangle 2"/>
          <p:cNvSpPr>
            <a:spLocks noGrp="1" noChangeArrowheads="1"/>
          </p:cNvSpPr>
          <p:nvPr>
            <p:ph type="title"/>
          </p:nvPr>
        </p:nvSpPr>
        <p:spPr/>
        <p:txBody>
          <a:bodyPr/>
          <a:lstStyle/>
          <a:p>
            <a:pPr eaLnBrk="1" hangingPunct="1"/>
            <a:r>
              <a:rPr lang="en-US" sz="4000" dirty="0" smtClean="0"/>
              <a:t>Strong Entity Patterns:</a:t>
            </a:r>
            <a:br>
              <a:rPr lang="en-US" sz="4000" dirty="0" smtClean="0"/>
            </a:br>
            <a:r>
              <a:rPr lang="en-US" sz="3200" dirty="0" smtClean="0"/>
              <a:t>N:M Strong Entity Relationships 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53</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1517521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en-US" sz="4000" dirty="0" smtClean="0"/>
              <a:t>Strong Entity Patterns:</a:t>
            </a:r>
            <a:br>
              <a:rPr lang="en-US" sz="4000" dirty="0" smtClean="0"/>
            </a:br>
            <a:r>
              <a:rPr lang="en-US" sz="3200" dirty="0" smtClean="0"/>
              <a:t>N:M Strong Entity Relationships III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3637569" y="1544003"/>
            <a:ext cx="1868861" cy="470122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z="4000" dirty="0" smtClean="0"/>
              <a:t>ID-Dependent Relationships:</a:t>
            </a:r>
            <a:br>
              <a:rPr lang="en-US" sz="4000" dirty="0" smtClean="0"/>
            </a:br>
            <a:r>
              <a:rPr lang="en-US" sz="3200" dirty="0" smtClean="0"/>
              <a:t>The Association Pattern 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55</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0" y="1512384"/>
            <a:ext cx="8229600" cy="330950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274638"/>
            <a:ext cx="8229600" cy="1027789"/>
          </a:xfrm>
        </p:spPr>
        <p:txBody>
          <a:bodyPr/>
          <a:lstStyle/>
          <a:p>
            <a:pPr eaLnBrk="1" hangingPunct="1"/>
            <a:r>
              <a:rPr lang="en-US" sz="4000" dirty="0" smtClean="0"/>
              <a:t>ID-Dependent Relationships:</a:t>
            </a:r>
            <a:br>
              <a:rPr lang="en-US" sz="4000" dirty="0" smtClean="0"/>
            </a:br>
            <a:r>
              <a:rPr lang="en-US" sz="3200" dirty="0" smtClean="0"/>
              <a:t>The Association Pattern 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078331" y="1438952"/>
            <a:ext cx="4608469" cy="4733248"/>
          </a:xfrm>
          <a:prstGeom prst="rect">
            <a:avLst/>
          </a:prstGeom>
        </p:spPr>
      </p:pic>
      <p:sp>
        <p:nvSpPr>
          <p:cNvPr id="8" name="AutoShape 6"/>
          <p:cNvSpPr>
            <a:spLocks/>
          </p:cNvSpPr>
          <p:nvPr/>
        </p:nvSpPr>
        <p:spPr bwMode="auto">
          <a:xfrm>
            <a:off x="457200" y="4648200"/>
            <a:ext cx="2133600" cy="1524000"/>
          </a:xfrm>
          <a:prstGeom prst="borderCallout1">
            <a:avLst>
              <a:gd name="adj1" fmla="val 71215"/>
              <a:gd name="adj2" fmla="val 100132"/>
              <a:gd name="adj3" fmla="val 69501"/>
              <a:gd name="adj4" fmla="val 241709"/>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An entity that holds one or more additional attributes beyond the identifiers of the parent entities is called an </a:t>
            </a:r>
            <a:r>
              <a:rPr lang="en-US" sz="1200" b="1" dirty="0" smtClean="0">
                <a:ea typeface="Times New Roman" pitchFamily="18" charset="0"/>
              </a:rPr>
              <a:t>associative entity</a:t>
            </a:r>
            <a:r>
              <a:rPr lang="en-US" sz="1200" dirty="0" smtClean="0">
                <a:ea typeface="Times New Roman" pitchFamily="18" charset="0"/>
              </a:rPr>
              <a:t> (or </a:t>
            </a:r>
            <a:r>
              <a:rPr lang="en-US" sz="1200" b="1" dirty="0" smtClean="0">
                <a:ea typeface="Times New Roman" pitchFamily="18" charset="0"/>
              </a:rPr>
              <a:t>association entity</a:t>
            </a:r>
            <a:r>
              <a:rPr lang="en-US" sz="1200" dirty="0" smtClean="0">
                <a:ea typeface="Times New Roman" pitchFamily="18" charset="0"/>
              </a:rPr>
              <a:t>)─in this case Price is the additional attribute</a:t>
            </a:r>
            <a:endParaRPr lang="en-US" sz="1200" b="1" dirty="0">
              <a:ea typeface="Times New Roman" pitchFamily="18" charset="0"/>
            </a:endParaRPr>
          </a:p>
        </p:txBody>
      </p:sp>
      <p:sp>
        <p:nvSpPr>
          <p:cNvPr id="9" name="AutoShape 6"/>
          <p:cNvSpPr>
            <a:spLocks/>
          </p:cNvSpPr>
          <p:nvPr/>
        </p:nvSpPr>
        <p:spPr bwMode="auto">
          <a:xfrm>
            <a:off x="457200" y="3192780"/>
            <a:ext cx="2133600" cy="1371600"/>
          </a:xfrm>
          <a:prstGeom prst="borderCallout1">
            <a:avLst>
              <a:gd name="adj1" fmla="val 71215"/>
              <a:gd name="adj2" fmla="val 100132"/>
              <a:gd name="adj3" fmla="val 140057"/>
              <a:gd name="adj4" fmla="val 240995"/>
            </a:avLst>
          </a:prstGeom>
          <a:solidFill>
            <a:srgbClr val="99CCFF"/>
          </a:solidFill>
          <a:ln w="9525">
            <a:solidFill>
              <a:srgbClr val="000000"/>
            </a:solidFill>
            <a:miter lim="800000"/>
            <a:headEnd/>
            <a:tailEnd type="stealth" w="med" len="med"/>
          </a:ln>
        </p:spPr>
        <p:txBody>
          <a:bodyPr/>
          <a:lstStyle/>
          <a:p>
            <a:r>
              <a:rPr lang="en-US" sz="1200" b="1" dirty="0" err="1" smtClean="0">
                <a:ea typeface="Times New Roman" pitchFamily="18" charset="0"/>
              </a:rPr>
              <a:t>PartNumber</a:t>
            </a:r>
            <a:r>
              <a:rPr lang="en-US" sz="1200" dirty="0" smtClean="0">
                <a:ea typeface="Times New Roman" pitchFamily="18" charset="0"/>
              </a:rPr>
              <a:t> and </a:t>
            </a:r>
            <a:r>
              <a:rPr lang="en-US" sz="1200" b="1" dirty="0" err="1" smtClean="0">
                <a:ea typeface="Times New Roman" pitchFamily="18" charset="0"/>
              </a:rPr>
              <a:t>CompanyName</a:t>
            </a:r>
            <a:r>
              <a:rPr lang="en-US" sz="1200" dirty="0" smtClean="0">
                <a:ea typeface="Times New Roman" pitchFamily="18" charset="0"/>
              </a:rPr>
              <a:t> are the identifiers of the parent entities, and are needed because QUOTATION is ID-dependent on both PART and COMPANY</a:t>
            </a:r>
            <a:endParaRPr lang="en-US" sz="1200" b="1" dirty="0">
              <a:ea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5079" y="1467936"/>
            <a:ext cx="8221721" cy="4288308"/>
          </a:xfrm>
          <a:prstGeom prst="rect">
            <a:avLst/>
          </a:prstGeom>
        </p:spPr>
      </p:pic>
      <p:sp>
        <p:nvSpPr>
          <p:cNvPr id="54274" name="Rectangle 2"/>
          <p:cNvSpPr>
            <a:spLocks noGrp="1" noChangeArrowheads="1"/>
          </p:cNvSpPr>
          <p:nvPr>
            <p:ph type="title"/>
          </p:nvPr>
        </p:nvSpPr>
        <p:spPr/>
        <p:txBody>
          <a:bodyPr/>
          <a:lstStyle/>
          <a:p>
            <a:pPr eaLnBrk="1" hangingPunct="1"/>
            <a:r>
              <a:rPr lang="en-US" sz="4000" dirty="0" smtClean="0"/>
              <a:t>ID-Dependent Relationships:</a:t>
            </a:r>
            <a:br>
              <a:rPr lang="en-US" sz="4000" dirty="0" smtClean="0"/>
            </a:br>
            <a:r>
              <a:rPr lang="en-US" sz="3200" dirty="0" smtClean="0"/>
              <a:t>The Multivalued Attribute Pattern 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57</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86285" y="1617881"/>
            <a:ext cx="1971429" cy="4285714"/>
          </a:xfrm>
          <a:prstGeom prst="rect">
            <a:avLst/>
          </a:prstGeom>
        </p:spPr>
      </p:pic>
      <p:sp>
        <p:nvSpPr>
          <p:cNvPr id="55298" name="Rectangle 2"/>
          <p:cNvSpPr>
            <a:spLocks noGrp="1" noChangeArrowheads="1"/>
          </p:cNvSpPr>
          <p:nvPr>
            <p:ph type="title"/>
          </p:nvPr>
        </p:nvSpPr>
        <p:spPr/>
        <p:txBody>
          <a:bodyPr/>
          <a:lstStyle/>
          <a:p>
            <a:pPr eaLnBrk="1" hangingPunct="1"/>
            <a:r>
              <a:rPr lang="en-US" sz="4000" dirty="0" smtClean="0"/>
              <a:t>ID-Dependent Relationships:</a:t>
            </a:r>
            <a:br>
              <a:rPr lang="en-US" sz="4000" dirty="0" smtClean="0"/>
            </a:br>
            <a:r>
              <a:rPr lang="en-US" sz="3200" dirty="0" smtClean="0"/>
              <a:t>The Multivalued Attribute Pattern 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5400" y="1455547"/>
            <a:ext cx="6543746" cy="4790397"/>
          </a:xfrm>
          <a:prstGeom prst="rect">
            <a:avLst/>
          </a:prstGeom>
        </p:spPr>
      </p:pic>
      <p:sp>
        <p:nvSpPr>
          <p:cNvPr id="56322" name="Rectangle 2"/>
          <p:cNvSpPr>
            <a:spLocks noGrp="1" noChangeArrowheads="1"/>
          </p:cNvSpPr>
          <p:nvPr>
            <p:ph type="title"/>
          </p:nvPr>
        </p:nvSpPr>
        <p:spPr/>
        <p:txBody>
          <a:bodyPr/>
          <a:lstStyle/>
          <a:p>
            <a:pPr eaLnBrk="1" hangingPunct="1"/>
            <a:r>
              <a:rPr lang="en-US" sz="4000" dirty="0" smtClean="0"/>
              <a:t>ID-Dependent Relationships:</a:t>
            </a:r>
            <a:br>
              <a:rPr lang="en-US" sz="4000" dirty="0" smtClean="0"/>
            </a:br>
            <a:r>
              <a:rPr lang="en-US" sz="3200" dirty="0" smtClean="0"/>
              <a:t>The Multivalued Attribute Pattern III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59</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Data Modeling in the SDLC</a:t>
            </a:r>
            <a:endParaRPr lang="en-US" dirty="0"/>
          </a:p>
        </p:txBody>
      </p:sp>
      <p:pic>
        <p:nvPicPr>
          <p:cNvPr id="6" name="Content Placeholder 5"/>
          <p:cNvPicPr>
            <a:picLocks noGrp="1" noChangeAspect="1"/>
          </p:cNvPicPr>
          <p:nvPr>
            <p:ph idx="1"/>
          </p:nvPr>
        </p:nvPicPr>
        <p:blipFill>
          <a:blip r:embed="rId2"/>
          <a:stretch>
            <a:fillRect/>
          </a:stretch>
        </p:blipFill>
        <p:spPr>
          <a:xfrm>
            <a:off x="3609654" y="1219200"/>
            <a:ext cx="5077146" cy="4906963"/>
          </a:xfrm>
          <a:prstGeom prst="rect">
            <a:avLst/>
          </a:prstGeom>
        </p:spPr>
      </p:pic>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5-</a:t>
            </a:r>
            <a:fld id="{5926D301-5CB7-43CA-AEE9-3997FAA25B22}" type="slidenum">
              <a:rPr lang="en-US" smtClean="0"/>
              <a:pPr/>
              <a:t>6</a:t>
            </a:fld>
            <a:endParaRPr lang="en-US" smtClean="0"/>
          </a:p>
          <a:p>
            <a:endParaRPr lang="en-US"/>
          </a:p>
        </p:txBody>
      </p:sp>
      <p:sp>
        <p:nvSpPr>
          <p:cNvPr id="7" name="AutoShape 6"/>
          <p:cNvSpPr>
            <a:spLocks/>
          </p:cNvSpPr>
          <p:nvPr/>
        </p:nvSpPr>
        <p:spPr bwMode="auto">
          <a:xfrm>
            <a:off x="457200" y="1981200"/>
            <a:ext cx="2133600" cy="685800"/>
          </a:xfrm>
          <a:prstGeom prst="borderCallout1">
            <a:avLst>
              <a:gd name="adj1" fmla="val 48993"/>
              <a:gd name="adj2" fmla="val 99775"/>
              <a:gd name="adj3" fmla="val 63667"/>
              <a:gd name="adj4" fmla="val 249209"/>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Data modeling occurs in the </a:t>
            </a:r>
            <a:r>
              <a:rPr lang="en-US" sz="1200" b="1" dirty="0" smtClean="0">
                <a:ea typeface="Times New Roman" pitchFamily="18" charset="0"/>
              </a:rPr>
              <a:t>Requirements Analysis</a:t>
            </a:r>
            <a:r>
              <a:rPr lang="en-US" sz="1200" dirty="0" smtClean="0">
                <a:ea typeface="Times New Roman" pitchFamily="18" charset="0"/>
              </a:rPr>
              <a:t> step of the SDLC</a:t>
            </a:r>
            <a:endParaRPr lang="en-US" sz="1200" b="1" dirty="0">
              <a:ea typeface="Times New Roman" pitchFamily="18" charset="0"/>
            </a:endParaRPr>
          </a:p>
        </p:txBody>
      </p:sp>
      <p:sp>
        <p:nvSpPr>
          <p:cNvPr id="8" name="AutoShape 6"/>
          <p:cNvSpPr>
            <a:spLocks/>
          </p:cNvSpPr>
          <p:nvPr/>
        </p:nvSpPr>
        <p:spPr bwMode="auto">
          <a:xfrm>
            <a:off x="457200" y="1196657"/>
            <a:ext cx="2133600" cy="708343"/>
          </a:xfrm>
          <a:prstGeom prst="borderCallout1">
            <a:avLst>
              <a:gd name="adj1" fmla="val 48993"/>
              <a:gd name="adj2" fmla="val 99775"/>
              <a:gd name="adj3" fmla="val 53054"/>
              <a:gd name="adj4" fmla="val 143851"/>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a:t>
            </a:r>
            <a:r>
              <a:rPr lang="en-US" sz="1200" b="1" dirty="0" smtClean="0">
                <a:ea typeface="Times New Roman" pitchFamily="18" charset="0"/>
              </a:rPr>
              <a:t>Systems development life cycle (SDLC)</a:t>
            </a:r>
            <a:r>
              <a:rPr lang="en-US" sz="1200" dirty="0" smtClean="0">
                <a:ea typeface="Times New Roman" pitchFamily="18" charset="0"/>
              </a:rPr>
              <a:t> as discussed in Appendix B</a:t>
            </a:r>
            <a:endParaRPr lang="en-US" sz="1200" dirty="0">
              <a:ea typeface="Times New Roman" pitchFamily="18" charset="0"/>
            </a:endParaRPr>
          </a:p>
        </p:txBody>
      </p:sp>
      <p:sp>
        <p:nvSpPr>
          <p:cNvPr id="9" name="AutoShape 6"/>
          <p:cNvSpPr>
            <a:spLocks/>
          </p:cNvSpPr>
          <p:nvPr/>
        </p:nvSpPr>
        <p:spPr bwMode="auto">
          <a:xfrm>
            <a:off x="457200" y="2743200"/>
            <a:ext cx="2133600" cy="685800"/>
          </a:xfrm>
          <a:prstGeom prst="borderCallout1">
            <a:avLst>
              <a:gd name="adj1" fmla="val 71215"/>
              <a:gd name="adj2" fmla="val 100132"/>
              <a:gd name="adj3" fmla="val -42999"/>
              <a:gd name="adj4" fmla="val 322066"/>
            </a:avLst>
          </a:prstGeom>
          <a:solidFill>
            <a:srgbClr val="99CCFF"/>
          </a:solidFill>
          <a:ln w="9525">
            <a:solidFill>
              <a:srgbClr val="000000"/>
            </a:solidFill>
            <a:miter lim="800000"/>
            <a:headEnd/>
            <a:tailEnd type="stealth" w="med" len="med"/>
          </a:ln>
        </p:spPr>
        <p:txBody>
          <a:bodyPr/>
          <a:lstStyle/>
          <a:p>
            <a:r>
              <a:rPr lang="en-US" sz="1200" dirty="0" smtClean="0">
                <a:ea typeface="Times New Roman" pitchFamily="18" charset="0"/>
              </a:rPr>
              <a:t>The final </a:t>
            </a:r>
            <a:r>
              <a:rPr lang="en-US" sz="1200" b="1" dirty="0" smtClean="0">
                <a:ea typeface="Times New Roman" pitchFamily="18" charset="0"/>
              </a:rPr>
              <a:t>data model</a:t>
            </a:r>
            <a:r>
              <a:rPr lang="en-US" sz="1200" dirty="0" smtClean="0">
                <a:ea typeface="Times New Roman" pitchFamily="18" charset="0"/>
              </a:rPr>
              <a:t> is part of the </a:t>
            </a:r>
            <a:r>
              <a:rPr lang="en-US" sz="1200" b="1" dirty="0" smtClean="0">
                <a:ea typeface="Times New Roman" pitchFamily="18" charset="0"/>
              </a:rPr>
              <a:t>approved user requirements</a:t>
            </a:r>
            <a:endParaRPr lang="en-US" sz="1200" b="1" dirty="0">
              <a:ea typeface="Times New Roman" pitchFamily="18" charset="0"/>
            </a:endParaRPr>
          </a:p>
        </p:txBody>
      </p:sp>
    </p:spTree>
    <p:extLst>
      <p:ext uri="{BB962C8B-B14F-4D97-AF65-F5344CB8AC3E}">
        <p14:creationId xmlns:p14="http://schemas.microsoft.com/office/powerpoint/2010/main" val="2048437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36748" y="1524278"/>
            <a:ext cx="4670503" cy="4611132"/>
          </a:xfrm>
          <a:prstGeom prst="rect">
            <a:avLst/>
          </a:prstGeom>
        </p:spPr>
      </p:pic>
      <p:sp>
        <p:nvSpPr>
          <p:cNvPr id="57346" name="Rectangle 2"/>
          <p:cNvSpPr>
            <a:spLocks noGrp="1" noChangeArrowheads="1"/>
          </p:cNvSpPr>
          <p:nvPr>
            <p:ph type="title"/>
          </p:nvPr>
        </p:nvSpPr>
        <p:spPr/>
        <p:txBody>
          <a:bodyPr/>
          <a:lstStyle/>
          <a:p>
            <a:pPr eaLnBrk="1" hangingPunct="1"/>
            <a:r>
              <a:rPr lang="en-US" sz="4000" dirty="0" smtClean="0"/>
              <a:t>ID-Dependent Relationships:</a:t>
            </a:r>
            <a:br>
              <a:rPr lang="en-US" sz="4000" dirty="0" smtClean="0"/>
            </a:br>
            <a:r>
              <a:rPr lang="en-US" sz="3200" dirty="0" smtClean="0"/>
              <a:t>The Multivalued Attribute Pattern IV</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530799"/>
            <a:ext cx="8229600" cy="4157573"/>
          </a:xfrm>
          <a:prstGeom prst="rect">
            <a:avLst/>
          </a:prstGeom>
        </p:spPr>
      </p:pic>
      <p:sp>
        <p:nvSpPr>
          <p:cNvPr id="58370" name="Rectangle 2"/>
          <p:cNvSpPr>
            <a:spLocks noGrp="1" noChangeArrowheads="1"/>
          </p:cNvSpPr>
          <p:nvPr>
            <p:ph type="title"/>
          </p:nvPr>
        </p:nvSpPr>
        <p:spPr/>
        <p:txBody>
          <a:bodyPr/>
          <a:lstStyle/>
          <a:p>
            <a:pPr eaLnBrk="1" hangingPunct="1"/>
            <a:r>
              <a:rPr lang="en-US" sz="4000" dirty="0" smtClean="0"/>
              <a:t>ID-Dependent Relationships:</a:t>
            </a:r>
            <a:br>
              <a:rPr lang="en-US" sz="4000" dirty="0" smtClean="0"/>
            </a:br>
            <a:r>
              <a:rPr lang="en-US" sz="3200" dirty="0" smtClean="0"/>
              <a:t>Composite Multivalued Attributes 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61</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57714" y="1524000"/>
            <a:ext cx="1960527" cy="4648200"/>
          </a:xfrm>
          <a:prstGeom prst="rect">
            <a:avLst/>
          </a:prstGeom>
        </p:spPr>
      </p:pic>
      <p:sp>
        <p:nvSpPr>
          <p:cNvPr id="59394" name="Rectangle 2"/>
          <p:cNvSpPr>
            <a:spLocks noGrp="1" noChangeArrowheads="1"/>
          </p:cNvSpPr>
          <p:nvPr>
            <p:ph type="title"/>
          </p:nvPr>
        </p:nvSpPr>
        <p:spPr/>
        <p:txBody>
          <a:bodyPr/>
          <a:lstStyle/>
          <a:p>
            <a:pPr eaLnBrk="1" hangingPunct="1"/>
            <a:r>
              <a:rPr lang="en-US" sz="4000" dirty="0" smtClean="0"/>
              <a:t>ID-Dependent Relationships:</a:t>
            </a:r>
            <a:br>
              <a:rPr lang="en-US" sz="4000" dirty="0" smtClean="0"/>
            </a:br>
            <a:r>
              <a:rPr lang="en-US" sz="3200" dirty="0" smtClean="0"/>
              <a:t>Composite Multivalued Attributes 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z="4000" dirty="0" smtClean="0"/>
              <a:t>ID-Dependent Relationships:</a:t>
            </a:r>
            <a:br>
              <a:rPr lang="en-US" sz="4000" dirty="0" smtClean="0"/>
            </a:br>
            <a:r>
              <a:rPr lang="en-US" sz="3200" dirty="0" smtClean="0"/>
              <a:t>The Archetype/Instance Pattern I</a:t>
            </a:r>
            <a:endParaRPr lang="en-US" sz="4000" dirty="0" smtClean="0"/>
          </a:p>
        </p:txBody>
      </p:sp>
      <p:sp>
        <p:nvSpPr>
          <p:cNvPr id="60419" name="Rectangle 3"/>
          <p:cNvSpPr>
            <a:spLocks noGrp="1" noChangeArrowheads="1"/>
          </p:cNvSpPr>
          <p:nvPr>
            <p:ph idx="1"/>
          </p:nvPr>
        </p:nvSpPr>
        <p:spPr/>
        <p:txBody>
          <a:bodyPr/>
          <a:lstStyle/>
          <a:p>
            <a:pPr eaLnBrk="1" hangingPunct="1"/>
            <a:r>
              <a:rPr lang="en-US" dirty="0" smtClean="0"/>
              <a:t>The </a:t>
            </a:r>
            <a:r>
              <a:rPr lang="en-US" b="1" dirty="0" smtClean="0">
                <a:solidFill>
                  <a:srgbClr val="0099CC"/>
                </a:solidFill>
              </a:rPr>
              <a:t>archetype/instance pattern</a:t>
            </a:r>
            <a:r>
              <a:rPr lang="en-US" dirty="0" smtClean="0">
                <a:solidFill>
                  <a:srgbClr val="0099CC"/>
                </a:solidFill>
              </a:rPr>
              <a:t> </a:t>
            </a:r>
            <a:r>
              <a:rPr lang="en-US" dirty="0" smtClean="0"/>
              <a:t>occurs when the ID-dependent child entity is the physical manifestation (instance) of an abstract or logical parent.</a:t>
            </a:r>
          </a:p>
          <a:p>
            <a:pPr lvl="1" eaLnBrk="1" hangingPunct="1"/>
            <a:r>
              <a:rPr lang="en-US" b="1" dirty="0" smtClean="0">
                <a:solidFill>
                  <a:srgbClr val="0099CC"/>
                </a:solidFill>
              </a:rPr>
              <a:t>PAINTING : PRINT</a:t>
            </a:r>
          </a:p>
          <a:p>
            <a:pPr lvl="1" eaLnBrk="1" hangingPunct="1"/>
            <a:r>
              <a:rPr lang="en-US" b="1" dirty="0" smtClean="0">
                <a:solidFill>
                  <a:srgbClr val="0099CC"/>
                </a:solidFill>
              </a:rPr>
              <a:t>CLASS : SECTION</a:t>
            </a:r>
          </a:p>
          <a:p>
            <a:pPr lvl="1" eaLnBrk="1" hangingPunct="1"/>
            <a:r>
              <a:rPr lang="en-US" b="1" dirty="0" smtClean="0">
                <a:solidFill>
                  <a:srgbClr val="0099CC"/>
                </a:solidFill>
              </a:rPr>
              <a:t>YACHT_DESIGN : YACHT</a:t>
            </a:r>
          </a:p>
          <a:p>
            <a:pPr lvl="1" eaLnBrk="1" hangingPunct="1"/>
            <a:r>
              <a:rPr lang="en-US" b="1" dirty="0" smtClean="0">
                <a:solidFill>
                  <a:srgbClr val="0099CC"/>
                </a:solidFill>
              </a:rPr>
              <a:t>HOUSE_MODEL: HOUSE</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4297" y="1520825"/>
            <a:ext cx="5615405" cy="4724400"/>
          </a:xfrm>
          <a:prstGeom prst="rect">
            <a:avLst/>
          </a:prstGeom>
        </p:spPr>
      </p:pic>
      <p:sp>
        <p:nvSpPr>
          <p:cNvPr id="61443" name="Rectangle 2"/>
          <p:cNvSpPr>
            <a:spLocks noGrp="1" noChangeArrowheads="1"/>
          </p:cNvSpPr>
          <p:nvPr>
            <p:ph type="title"/>
          </p:nvPr>
        </p:nvSpPr>
        <p:spPr/>
        <p:txBody>
          <a:bodyPr/>
          <a:lstStyle/>
          <a:p>
            <a:pPr eaLnBrk="1" hangingPunct="1"/>
            <a:r>
              <a:rPr lang="en-US" sz="4000" dirty="0" smtClean="0"/>
              <a:t>ID-Dependent Relationships:</a:t>
            </a:r>
            <a:br>
              <a:rPr lang="en-US" sz="4000" dirty="0" smtClean="0"/>
            </a:br>
            <a:r>
              <a:rPr lang="en-US" sz="3200" dirty="0" smtClean="0"/>
              <a:t>The Archetype/Instance Pattern 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en-US" sz="4000" dirty="0" smtClean="0"/>
              <a:t>ID-Dependent Relationships:</a:t>
            </a:r>
            <a:br>
              <a:rPr lang="en-US" sz="4000" dirty="0" smtClean="0"/>
            </a:br>
            <a:r>
              <a:rPr lang="en-US" sz="3200" dirty="0" smtClean="0"/>
              <a:t>The Archetype/Instance Pattern III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1781298" y="1524000"/>
            <a:ext cx="6905502" cy="4594156"/>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7963" y="1509037"/>
            <a:ext cx="7748073" cy="4736188"/>
          </a:xfrm>
          <a:prstGeom prst="rect">
            <a:avLst/>
          </a:prstGeom>
        </p:spPr>
      </p:pic>
      <p:sp>
        <p:nvSpPr>
          <p:cNvPr id="63490" name="Rectangle 2"/>
          <p:cNvSpPr>
            <a:spLocks noGrp="1" noChangeArrowheads="1"/>
          </p:cNvSpPr>
          <p:nvPr>
            <p:ph type="title"/>
          </p:nvPr>
        </p:nvSpPr>
        <p:spPr/>
        <p:txBody>
          <a:bodyPr/>
          <a:lstStyle/>
          <a:p>
            <a:pPr eaLnBrk="1" hangingPunct="1"/>
            <a:r>
              <a:rPr lang="en-US" sz="4000" dirty="0" smtClean="0"/>
              <a:t>Mixed Patterns:</a:t>
            </a:r>
            <a:br>
              <a:rPr lang="en-US" sz="4000" dirty="0" smtClean="0"/>
            </a:br>
            <a:r>
              <a:rPr lang="en-US" sz="3200" dirty="0" smtClean="0"/>
              <a:t>The Line-Item Pattern 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66</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30346" y="1447800"/>
            <a:ext cx="4283306" cy="4750990"/>
          </a:xfrm>
          <a:prstGeom prst="rect">
            <a:avLst/>
          </a:prstGeom>
        </p:spPr>
      </p:pic>
      <p:sp>
        <p:nvSpPr>
          <p:cNvPr id="64514" name="Rectangle 2"/>
          <p:cNvSpPr>
            <a:spLocks noGrp="1" noChangeArrowheads="1"/>
          </p:cNvSpPr>
          <p:nvPr>
            <p:ph type="title"/>
          </p:nvPr>
        </p:nvSpPr>
        <p:spPr>
          <a:xfrm>
            <a:off x="457200" y="274638"/>
            <a:ext cx="8229600" cy="1020762"/>
          </a:xfrm>
        </p:spPr>
        <p:txBody>
          <a:bodyPr/>
          <a:lstStyle/>
          <a:p>
            <a:pPr eaLnBrk="1" hangingPunct="1"/>
            <a:r>
              <a:rPr lang="en-US" sz="4000" dirty="0" smtClean="0"/>
              <a:t>Mixed Patterns:</a:t>
            </a:r>
            <a:br>
              <a:rPr lang="en-US" sz="4000" dirty="0" smtClean="0"/>
            </a:br>
            <a:r>
              <a:rPr lang="en-US" sz="3200" dirty="0" smtClean="0"/>
              <a:t>The Line-Item Pattern II</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z="4000" dirty="0" smtClean="0"/>
              <a:t>Mixed Patterns:</a:t>
            </a:r>
            <a:br>
              <a:rPr lang="en-US" sz="4000" dirty="0" smtClean="0"/>
            </a:br>
            <a:r>
              <a:rPr lang="en-US" sz="3200" dirty="0" smtClean="0"/>
              <a:t>Other Mixed Patterns I</a:t>
            </a:r>
            <a:endParaRPr lang="en-US" sz="4000" dirty="0" smtClean="0"/>
          </a:p>
        </p:txBody>
      </p:sp>
      <p:sp>
        <p:nvSpPr>
          <p:cNvPr id="65539" name="Rectangle 3"/>
          <p:cNvSpPr>
            <a:spLocks noGrp="1" noChangeArrowheads="1"/>
          </p:cNvSpPr>
          <p:nvPr>
            <p:ph idx="1"/>
          </p:nvPr>
        </p:nvSpPr>
        <p:spPr/>
        <p:txBody>
          <a:bodyPr/>
          <a:lstStyle/>
          <a:p>
            <a:pPr eaLnBrk="1" hangingPunct="1"/>
            <a:r>
              <a:rPr lang="en-US" dirty="0" smtClean="0"/>
              <a:t>Look for a mixed pattern where:</a:t>
            </a:r>
          </a:p>
          <a:p>
            <a:pPr lvl="1" eaLnBrk="1" hangingPunct="1"/>
            <a:r>
              <a:rPr lang="en-US" dirty="0" smtClean="0"/>
              <a:t>A strong entity has a </a:t>
            </a:r>
            <a:r>
              <a:rPr lang="en-US" b="1" dirty="0" smtClean="0">
                <a:solidFill>
                  <a:srgbClr val="0099CC"/>
                </a:solidFill>
              </a:rPr>
              <a:t>multivalued composite group</a:t>
            </a:r>
            <a:r>
              <a:rPr lang="en-US" dirty="0" smtClean="0"/>
              <a:t> </a:t>
            </a:r>
          </a:p>
          <a:p>
            <a:pPr lvl="1" eaLnBrk="1" hangingPunct="1"/>
            <a:r>
              <a:rPr lang="en-US" dirty="0" smtClean="0"/>
              <a:t>One of the elements of the composite group is </a:t>
            </a:r>
            <a:r>
              <a:rPr lang="en-US" b="1" dirty="0" smtClean="0">
                <a:solidFill>
                  <a:srgbClr val="0099CC"/>
                </a:solidFill>
              </a:rPr>
              <a:t>an identifier of another strong entity</a:t>
            </a:r>
            <a:r>
              <a:rPr lang="en-US" dirty="0" smtClean="0"/>
              <a:t>.</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05524" y="1557595"/>
            <a:ext cx="4143076" cy="4663024"/>
          </a:xfrm>
          <a:prstGeom prst="rect">
            <a:avLst/>
          </a:prstGeom>
        </p:spPr>
      </p:pic>
      <p:sp>
        <p:nvSpPr>
          <p:cNvPr id="66562" name="Rectangle 2"/>
          <p:cNvSpPr>
            <a:spLocks noGrp="1" noChangeArrowheads="1"/>
          </p:cNvSpPr>
          <p:nvPr>
            <p:ph type="title"/>
          </p:nvPr>
        </p:nvSpPr>
        <p:spPr/>
        <p:txBody>
          <a:bodyPr/>
          <a:lstStyle/>
          <a:p>
            <a:pPr eaLnBrk="1" hangingPunct="1"/>
            <a:r>
              <a:rPr lang="en-US" sz="4000" dirty="0" smtClean="0"/>
              <a:t>Mixed Patterns:</a:t>
            </a:r>
            <a:br>
              <a:rPr lang="en-US" sz="4000" dirty="0" smtClean="0"/>
            </a:br>
            <a:r>
              <a:rPr lang="en-US" sz="3200" dirty="0" smtClean="0"/>
              <a:t>Other Mixed Patterns 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AutoShape 6"/>
          <p:cNvSpPr>
            <a:spLocks/>
          </p:cNvSpPr>
          <p:nvPr/>
        </p:nvSpPr>
        <p:spPr bwMode="auto">
          <a:xfrm>
            <a:off x="449580" y="3200400"/>
            <a:ext cx="2133600" cy="1234440"/>
          </a:xfrm>
          <a:prstGeom prst="borderCallout1">
            <a:avLst>
              <a:gd name="adj1" fmla="val 71215"/>
              <a:gd name="adj2" fmla="val 100132"/>
              <a:gd name="adj3" fmla="val -95120"/>
              <a:gd name="adj4" fmla="val 254210"/>
            </a:avLst>
          </a:prstGeom>
          <a:solidFill>
            <a:srgbClr val="99CCFF"/>
          </a:solidFill>
          <a:ln w="9525">
            <a:solidFill>
              <a:srgbClr val="000000"/>
            </a:solidFill>
            <a:miter lim="800000"/>
            <a:headEnd/>
            <a:tailEnd type="stealth" w="med" len="med"/>
          </a:ln>
        </p:spPr>
        <p:txBody>
          <a:bodyPr/>
          <a:lstStyle/>
          <a:p>
            <a:r>
              <a:rPr lang="en-US" sz="1200" b="1" dirty="0" err="1" smtClean="0">
                <a:ea typeface="Times New Roman" pitchFamily="18" charset="0"/>
              </a:rPr>
              <a:t>IngredientName</a:t>
            </a:r>
            <a:r>
              <a:rPr lang="en-US" sz="1200" b="1" dirty="0" smtClean="0">
                <a:ea typeface="Times New Roman" pitchFamily="18" charset="0"/>
              </a:rPr>
              <a:t> </a:t>
            </a:r>
            <a:r>
              <a:rPr lang="en-US" sz="1200" dirty="0" smtClean="0">
                <a:ea typeface="Times New Roman" pitchFamily="18" charset="0"/>
              </a:rPr>
              <a:t>(which</a:t>
            </a:r>
            <a:r>
              <a:rPr lang="en-US" sz="1200" b="1" dirty="0" smtClean="0">
                <a:ea typeface="Times New Roman" pitchFamily="18" charset="0"/>
              </a:rPr>
              <a:t> </a:t>
            </a:r>
            <a:r>
              <a:rPr lang="en-US" sz="1200" dirty="0" smtClean="0">
                <a:ea typeface="Times New Roman" pitchFamily="18" charset="0"/>
              </a:rPr>
              <a:t>will be added to INGREDIENT_USE as a foreign key in Chapter 6) is the identifier of a strong entity</a:t>
            </a:r>
            <a:endParaRPr lang="en-US" sz="1200" b="1" dirty="0">
              <a:ea typeface="Times New Roman" pitchFamily="18" charset="0"/>
            </a:endParaRPr>
          </a:p>
        </p:txBody>
      </p:sp>
      <p:sp>
        <p:nvSpPr>
          <p:cNvPr id="9" name="AutoShape 6"/>
          <p:cNvSpPr>
            <a:spLocks/>
          </p:cNvSpPr>
          <p:nvPr/>
        </p:nvSpPr>
        <p:spPr bwMode="auto">
          <a:xfrm>
            <a:off x="449580" y="4501515"/>
            <a:ext cx="2133600" cy="886619"/>
          </a:xfrm>
          <a:prstGeom prst="borderCallout1">
            <a:avLst>
              <a:gd name="adj1" fmla="val 71215"/>
              <a:gd name="adj2" fmla="val 100132"/>
              <a:gd name="adj3" fmla="val 14578"/>
              <a:gd name="adj4" fmla="val 195637"/>
            </a:avLst>
          </a:prstGeom>
          <a:solidFill>
            <a:srgbClr val="99CCFF"/>
          </a:solidFill>
          <a:ln w="9525">
            <a:solidFill>
              <a:srgbClr val="000000"/>
            </a:solidFill>
            <a:miter lim="800000"/>
            <a:headEnd/>
            <a:tailEnd type="stealth" w="med" len="med"/>
          </a:ln>
        </p:spPr>
        <p:txBody>
          <a:bodyPr/>
          <a:lstStyle/>
          <a:p>
            <a:r>
              <a:rPr lang="en-US" sz="1200" b="1" dirty="0" smtClean="0">
                <a:ea typeface="Times New Roman" pitchFamily="18" charset="0"/>
              </a:rPr>
              <a:t>INGREDIENT_USE</a:t>
            </a:r>
            <a:r>
              <a:rPr lang="en-US" sz="1200" dirty="0" smtClean="0">
                <a:ea typeface="Times New Roman" pitchFamily="18" charset="0"/>
              </a:rPr>
              <a:t> is a multivalued composite group holding the ingredient list data</a:t>
            </a:r>
            <a:endParaRPr lang="en-US" sz="1200" b="1" dirty="0">
              <a:ea typeface="Times New Roman" pitchFamily="18" charset="0"/>
            </a:endParaRPr>
          </a:p>
        </p:txBody>
      </p:sp>
      <p:sp>
        <p:nvSpPr>
          <p:cNvPr id="10" name="AutoShape 6"/>
          <p:cNvSpPr>
            <a:spLocks/>
          </p:cNvSpPr>
          <p:nvPr/>
        </p:nvSpPr>
        <p:spPr bwMode="auto">
          <a:xfrm>
            <a:off x="449580" y="5454809"/>
            <a:ext cx="2133600" cy="660241"/>
          </a:xfrm>
          <a:prstGeom prst="borderCallout1">
            <a:avLst>
              <a:gd name="adj1" fmla="val 71215"/>
              <a:gd name="adj2" fmla="val 100132"/>
              <a:gd name="adj3" fmla="val 45689"/>
              <a:gd name="adj4" fmla="val 194923"/>
            </a:avLst>
          </a:prstGeom>
          <a:solidFill>
            <a:srgbClr val="99CCFF"/>
          </a:solidFill>
          <a:ln w="9525">
            <a:solidFill>
              <a:srgbClr val="000000"/>
            </a:solidFill>
            <a:miter lim="800000"/>
            <a:headEnd/>
            <a:tailEnd type="stealth" w="med" len="med"/>
          </a:ln>
        </p:spPr>
        <p:txBody>
          <a:bodyPr/>
          <a:lstStyle/>
          <a:p>
            <a:r>
              <a:rPr lang="en-US" sz="1200" b="1" dirty="0" smtClean="0">
                <a:ea typeface="Times New Roman" pitchFamily="18" charset="0"/>
              </a:rPr>
              <a:t>Amount</a:t>
            </a:r>
            <a:r>
              <a:rPr lang="en-US" sz="1200" dirty="0" smtClean="0">
                <a:ea typeface="Times New Roman" pitchFamily="18" charset="0"/>
              </a:rPr>
              <a:t> and </a:t>
            </a:r>
            <a:r>
              <a:rPr lang="en-US" sz="1200" b="1" dirty="0" smtClean="0">
                <a:ea typeface="Times New Roman" pitchFamily="18" charset="0"/>
              </a:rPr>
              <a:t>Instructions </a:t>
            </a:r>
            <a:r>
              <a:rPr lang="en-US" sz="1200" dirty="0" smtClean="0">
                <a:ea typeface="Times New Roman" pitchFamily="18" charset="0"/>
              </a:rPr>
              <a:t> are ID-dependent on </a:t>
            </a:r>
            <a:r>
              <a:rPr lang="en-US" sz="1200" b="1" dirty="0" smtClean="0">
                <a:ea typeface="Times New Roman" pitchFamily="18" charset="0"/>
              </a:rPr>
              <a:t>RECIPE</a:t>
            </a:r>
            <a:endParaRPr lang="en-US" sz="1200" b="1" dirty="0">
              <a:ea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Data Model = Conceptual Design</a:t>
            </a:r>
            <a:endParaRPr lang="en-US" sz="4000" dirty="0"/>
          </a:p>
        </p:txBody>
      </p:sp>
      <p:sp>
        <p:nvSpPr>
          <p:cNvPr id="3" name="Content Placeholder 2"/>
          <p:cNvSpPr>
            <a:spLocks noGrp="1"/>
          </p:cNvSpPr>
          <p:nvPr>
            <p:ph idx="1"/>
          </p:nvPr>
        </p:nvSpPr>
        <p:spPr/>
        <p:txBody>
          <a:bodyPr/>
          <a:lstStyle/>
          <a:p>
            <a:r>
              <a:rPr lang="en-US" dirty="0"/>
              <a:t>Books on </a:t>
            </a:r>
            <a:r>
              <a:rPr lang="en-US" b="1" dirty="0">
                <a:solidFill>
                  <a:srgbClr val="0099CC"/>
                </a:solidFill>
              </a:rPr>
              <a:t>systems analysis and design </a:t>
            </a:r>
            <a:r>
              <a:rPr lang="en-US" dirty="0"/>
              <a:t>often identify three design stages:</a:t>
            </a:r>
          </a:p>
          <a:p>
            <a:pPr lvl="1"/>
            <a:r>
              <a:rPr lang="en-US" b="1" dirty="0" smtClean="0">
                <a:solidFill>
                  <a:srgbClr val="0099CC"/>
                </a:solidFill>
              </a:rPr>
              <a:t>Conceptual </a:t>
            </a:r>
            <a:r>
              <a:rPr lang="en-US" b="1" dirty="0">
                <a:solidFill>
                  <a:srgbClr val="0099CC"/>
                </a:solidFill>
              </a:rPr>
              <a:t>design (conceptual schema)</a:t>
            </a:r>
          </a:p>
          <a:p>
            <a:pPr lvl="1"/>
            <a:r>
              <a:rPr lang="en-US" b="1" dirty="0" smtClean="0">
                <a:solidFill>
                  <a:srgbClr val="0099CC"/>
                </a:solidFill>
              </a:rPr>
              <a:t>Logical </a:t>
            </a:r>
            <a:r>
              <a:rPr lang="en-US" b="1" dirty="0">
                <a:solidFill>
                  <a:srgbClr val="0099CC"/>
                </a:solidFill>
              </a:rPr>
              <a:t>design (logical schema)</a:t>
            </a:r>
          </a:p>
          <a:p>
            <a:pPr lvl="1"/>
            <a:r>
              <a:rPr lang="en-US" b="1" dirty="0" smtClean="0">
                <a:solidFill>
                  <a:srgbClr val="0099CC"/>
                </a:solidFill>
              </a:rPr>
              <a:t>Physical </a:t>
            </a:r>
            <a:r>
              <a:rPr lang="en-US" b="1" dirty="0">
                <a:solidFill>
                  <a:srgbClr val="0099CC"/>
                </a:solidFill>
              </a:rPr>
              <a:t>design (physical schema)</a:t>
            </a:r>
          </a:p>
          <a:p>
            <a:r>
              <a:rPr lang="en-US" dirty="0"/>
              <a:t>The </a:t>
            </a:r>
            <a:r>
              <a:rPr lang="en-US" b="1" dirty="0">
                <a:solidFill>
                  <a:srgbClr val="0099CC"/>
                </a:solidFill>
              </a:rPr>
              <a:t>data model</a:t>
            </a:r>
            <a:r>
              <a:rPr lang="en-US" i="1" dirty="0"/>
              <a:t> </a:t>
            </a:r>
            <a:r>
              <a:rPr lang="en-US" dirty="0"/>
              <a:t>we are discussing is equivalent to the </a:t>
            </a:r>
            <a:r>
              <a:rPr lang="en-US" b="1" dirty="0">
                <a:solidFill>
                  <a:srgbClr val="0099CC"/>
                </a:solidFill>
              </a:rPr>
              <a:t>conceptual design </a:t>
            </a:r>
            <a:r>
              <a:rPr lang="en-US" dirty="0"/>
              <a:t>as defined </a:t>
            </a:r>
            <a:r>
              <a:rPr lang="en-US" dirty="0" smtClean="0"/>
              <a:t>in these </a:t>
            </a:r>
            <a:r>
              <a:rPr lang="en-US" dirty="0"/>
              <a:t>books.</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5-</a:t>
            </a:r>
            <a:fld id="{5926D301-5CB7-43CA-AEE9-3997FAA25B22}" type="slidenum">
              <a:rPr lang="en-US" smtClean="0"/>
              <a:pPr/>
              <a:t>7</a:t>
            </a:fld>
            <a:endParaRPr lang="en-US" smtClean="0"/>
          </a:p>
          <a:p>
            <a:endParaRPr lang="en-US"/>
          </a:p>
        </p:txBody>
      </p:sp>
    </p:spTree>
    <p:extLst>
      <p:ext uri="{BB962C8B-B14F-4D97-AF65-F5344CB8AC3E}">
        <p14:creationId xmlns:p14="http://schemas.microsoft.com/office/powerpoint/2010/main" val="24780773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86200" y="1514933"/>
            <a:ext cx="3582163" cy="4730292"/>
          </a:xfrm>
          <a:prstGeom prst="rect">
            <a:avLst/>
          </a:prstGeom>
        </p:spPr>
      </p:pic>
      <p:sp>
        <p:nvSpPr>
          <p:cNvPr id="67586" name="Rectangle 2"/>
          <p:cNvSpPr>
            <a:spLocks noGrp="1" noChangeArrowheads="1"/>
          </p:cNvSpPr>
          <p:nvPr>
            <p:ph type="title"/>
          </p:nvPr>
        </p:nvSpPr>
        <p:spPr/>
        <p:txBody>
          <a:bodyPr/>
          <a:lstStyle/>
          <a:p>
            <a:pPr eaLnBrk="1" hangingPunct="1"/>
            <a:r>
              <a:rPr lang="en-US" sz="4000" dirty="0" smtClean="0"/>
              <a:t>Mixed Patterns:</a:t>
            </a:r>
            <a:br>
              <a:rPr lang="en-US" sz="4000" dirty="0" smtClean="0"/>
            </a:br>
            <a:r>
              <a:rPr lang="en-US" sz="3200" dirty="0" smtClean="0"/>
              <a:t>Other Mixed Patterns III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70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8" name="AutoShape 6"/>
          <p:cNvSpPr>
            <a:spLocks/>
          </p:cNvSpPr>
          <p:nvPr/>
        </p:nvSpPr>
        <p:spPr bwMode="auto">
          <a:xfrm>
            <a:off x="449580" y="3444240"/>
            <a:ext cx="2133600" cy="990600"/>
          </a:xfrm>
          <a:prstGeom prst="borderCallout1">
            <a:avLst>
              <a:gd name="adj1" fmla="val 71215"/>
              <a:gd name="adj2" fmla="val 100132"/>
              <a:gd name="adj3" fmla="val -146658"/>
              <a:gd name="adj4" fmla="val 256353"/>
            </a:avLst>
          </a:prstGeom>
          <a:solidFill>
            <a:srgbClr val="99CCFF"/>
          </a:solidFill>
          <a:ln w="9525">
            <a:solidFill>
              <a:srgbClr val="000000"/>
            </a:solidFill>
            <a:miter lim="800000"/>
            <a:headEnd/>
            <a:tailEnd type="stealth" w="med" len="med"/>
          </a:ln>
        </p:spPr>
        <p:txBody>
          <a:bodyPr/>
          <a:lstStyle/>
          <a:p>
            <a:r>
              <a:rPr lang="en-US" sz="1200" b="1" dirty="0" smtClean="0">
                <a:ea typeface="Times New Roman" pitchFamily="18" charset="0"/>
              </a:rPr>
              <a:t>Name </a:t>
            </a:r>
            <a:r>
              <a:rPr lang="en-US" sz="1200" dirty="0" smtClean="0">
                <a:ea typeface="Times New Roman" pitchFamily="18" charset="0"/>
              </a:rPr>
              <a:t>(which</a:t>
            </a:r>
            <a:r>
              <a:rPr lang="en-US" sz="1200" b="1" dirty="0" smtClean="0">
                <a:ea typeface="Times New Roman" pitchFamily="18" charset="0"/>
              </a:rPr>
              <a:t> </a:t>
            </a:r>
            <a:r>
              <a:rPr lang="en-US" sz="1200" dirty="0" smtClean="0">
                <a:ea typeface="Times New Roman" pitchFamily="18" charset="0"/>
              </a:rPr>
              <a:t>will be added to EMPLOYEE_SKILL as a foreign key in Chapter 6) is the identifier of a strong entity</a:t>
            </a:r>
            <a:endParaRPr lang="en-US" sz="1200" b="1" dirty="0">
              <a:ea typeface="Times New Roman" pitchFamily="18" charset="0"/>
            </a:endParaRPr>
          </a:p>
        </p:txBody>
      </p:sp>
      <p:sp>
        <p:nvSpPr>
          <p:cNvPr id="9" name="AutoShape 6"/>
          <p:cNvSpPr>
            <a:spLocks/>
          </p:cNvSpPr>
          <p:nvPr/>
        </p:nvSpPr>
        <p:spPr bwMode="auto">
          <a:xfrm>
            <a:off x="449580" y="4501515"/>
            <a:ext cx="2133600" cy="886619"/>
          </a:xfrm>
          <a:prstGeom prst="borderCallout1">
            <a:avLst>
              <a:gd name="adj1" fmla="val 71215"/>
              <a:gd name="adj2" fmla="val 100132"/>
              <a:gd name="adj3" fmla="val 34345"/>
              <a:gd name="adj4" fmla="val 204209"/>
            </a:avLst>
          </a:prstGeom>
          <a:solidFill>
            <a:srgbClr val="99CCFF"/>
          </a:solidFill>
          <a:ln w="9525">
            <a:solidFill>
              <a:srgbClr val="000000"/>
            </a:solidFill>
            <a:miter lim="800000"/>
            <a:headEnd/>
            <a:tailEnd type="stealth" w="med" len="med"/>
          </a:ln>
        </p:spPr>
        <p:txBody>
          <a:bodyPr/>
          <a:lstStyle/>
          <a:p>
            <a:r>
              <a:rPr lang="en-US" sz="1200" b="1" dirty="0" smtClean="0">
                <a:ea typeface="Times New Roman" pitchFamily="18" charset="0"/>
              </a:rPr>
              <a:t>EMPLYEE_SKILL</a:t>
            </a:r>
            <a:r>
              <a:rPr lang="en-US" sz="1200" dirty="0" smtClean="0">
                <a:ea typeface="Times New Roman" pitchFamily="18" charset="0"/>
              </a:rPr>
              <a:t> is a multivalued composite group holding the list of skills for each employee</a:t>
            </a:r>
            <a:endParaRPr lang="en-US" sz="1200" b="1" dirty="0">
              <a:ea typeface="Times New Roman" pitchFamily="18" charset="0"/>
            </a:endParaRPr>
          </a:p>
        </p:txBody>
      </p:sp>
      <p:sp>
        <p:nvSpPr>
          <p:cNvPr id="10" name="AutoShape 6"/>
          <p:cNvSpPr>
            <a:spLocks/>
          </p:cNvSpPr>
          <p:nvPr/>
        </p:nvSpPr>
        <p:spPr bwMode="auto">
          <a:xfrm>
            <a:off x="449580" y="5454809"/>
            <a:ext cx="2133600" cy="660241"/>
          </a:xfrm>
          <a:prstGeom prst="borderCallout1">
            <a:avLst>
              <a:gd name="adj1" fmla="val 71215"/>
              <a:gd name="adj2" fmla="val 100132"/>
              <a:gd name="adj3" fmla="val 58384"/>
              <a:gd name="adj4" fmla="val 203494"/>
            </a:avLst>
          </a:prstGeom>
          <a:solidFill>
            <a:srgbClr val="99CCFF"/>
          </a:solidFill>
          <a:ln w="9525">
            <a:solidFill>
              <a:srgbClr val="000000"/>
            </a:solidFill>
            <a:miter lim="800000"/>
            <a:headEnd/>
            <a:tailEnd type="stealth" w="med" len="med"/>
          </a:ln>
        </p:spPr>
        <p:txBody>
          <a:bodyPr/>
          <a:lstStyle/>
          <a:p>
            <a:r>
              <a:rPr lang="en-US" sz="1200" b="1" dirty="0" err="1" smtClean="0">
                <a:ea typeface="Times New Roman" pitchFamily="18" charset="0"/>
              </a:rPr>
              <a:t>ProficiencyLevel</a:t>
            </a:r>
            <a:r>
              <a:rPr lang="en-US" sz="1200" b="1" dirty="0" smtClean="0">
                <a:ea typeface="Times New Roman" pitchFamily="18" charset="0"/>
              </a:rPr>
              <a:t> </a:t>
            </a:r>
            <a:r>
              <a:rPr lang="en-US" sz="1200" dirty="0" smtClean="0">
                <a:ea typeface="Times New Roman" pitchFamily="18" charset="0"/>
              </a:rPr>
              <a:t>and </a:t>
            </a:r>
            <a:r>
              <a:rPr lang="en-US" sz="1200" b="1" dirty="0" err="1" smtClean="0">
                <a:ea typeface="Times New Roman" pitchFamily="18" charset="0"/>
              </a:rPr>
              <a:t>CourseTaken</a:t>
            </a:r>
            <a:r>
              <a:rPr lang="en-US" sz="1200" b="1" dirty="0" smtClean="0">
                <a:ea typeface="Times New Roman" pitchFamily="18" charset="0"/>
              </a:rPr>
              <a:t> </a:t>
            </a:r>
            <a:r>
              <a:rPr lang="en-US" sz="1200" dirty="0" smtClean="0">
                <a:ea typeface="Times New Roman" pitchFamily="18" charset="0"/>
              </a:rPr>
              <a:t>are ID-dependent on </a:t>
            </a:r>
            <a:r>
              <a:rPr lang="en-US" sz="1200" b="1" dirty="0" smtClean="0">
                <a:ea typeface="Times New Roman" pitchFamily="18" charset="0"/>
              </a:rPr>
              <a:t>EMPLOYEE</a:t>
            </a:r>
            <a:endParaRPr lang="en-US" sz="1200" b="1" dirty="0">
              <a:ea typeface="Times New Roman"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9580" y="1449235"/>
            <a:ext cx="8258659" cy="4804727"/>
          </a:xfrm>
          <a:prstGeom prst="rect">
            <a:avLst/>
          </a:prstGeom>
        </p:spPr>
      </p:pic>
      <p:sp>
        <p:nvSpPr>
          <p:cNvPr id="68610" name="Rectangle 2"/>
          <p:cNvSpPr>
            <a:spLocks noGrp="1" noChangeArrowheads="1"/>
          </p:cNvSpPr>
          <p:nvPr>
            <p:ph type="title"/>
          </p:nvPr>
        </p:nvSpPr>
        <p:spPr/>
        <p:txBody>
          <a:bodyPr/>
          <a:lstStyle/>
          <a:p>
            <a:pPr eaLnBrk="1" hangingPunct="1"/>
            <a:r>
              <a:rPr lang="en-US" sz="4000" dirty="0" smtClean="0"/>
              <a:t>Mixed Patterns:</a:t>
            </a:r>
            <a:br>
              <a:rPr lang="en-US" sz="4000" dirty="0" smtClean="0"/>
            </a:br>
            <a:r>
              <a:rPr lang="en-US" sz="3200" dirty="0" smtClean="0"/>
              <a:t>The For-Use-By Pattern 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71</a:t>
            </a:fld>
            <a:endParaRPr lang="en-US" smtClean="0"/>
          </a:p>
          <a:p>
            <a:endParaRPr lang="en-US"/>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4000" dirty="0" smtClean="0"/>
              <a:t>Mixed Patterns:</a:t>
            </a:r>
            <a:br>
              <a:rPr lang="en-US" sz="4000" dirty="0" smtClean="0"/>
            </a:br>
            <a:r>
              <a:rPr lang="en-US" sz="3200" dirty="0" smtClean="0"/>
              <a:t>The For-Use-By Pattern 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72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457201" y="1524000"/>
            <a:ext cx="8229600" cy="469217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Recursive Relationships</a:t>
            </a:r>
          </a:p>
        </p:txBody>
      </p:sp>
      <p:sp>
        <p:nvSpPr>
          <p:cNvPr id="70659" name="Rectangle 3"/>
          <p:cNvSpPr>
            <a:spLocks noGrp="1" noChangeArrowheads="1"/>
          </p:cNvSpPr>
          <p:nvPr>
            <p:ph idx="1"/>
          </p:nvPr>
        </p:nvSpPr>
        <p:spPr/>
        <p:txBody>
          <a:bodyPr/>
          <a:lstStyle/>
          <a:p>
            <a:pPr eaLnBrk="1" hangingPunct="1"/>
            <a:r>
              <a:rPr lang="en-US" smtClean="0"/>
              <a:t>A </a:t>
            </a:r>
            <a:r>
              <a:rPr lang="en-US" b="1" smtClean="0">
                <a:solidFill>
                  <a:srgbClr val="0099CC"/>
                </a:solidFill>
              </a:rPr>
              <a:t>recursive relationship</a:t>
            </a:r>
            <a:r>
              <a:rPr lang="en-US" smtClean="0">
                <a:solidFill>
                  <a:srgbClr val="0099CC"/>
                </a:solidFill>
              </a:rPr>
              <a:t> </a:t>
            </a:r>
            <a:r>
              <a:rPr lang="en-US" smtClean="0"/>
              <a:t>occurs when an entity has a relationship to itself.</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73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z="4000" dirty="0" smtClean="0"/>
              <a:t>Recursive Patterns:</a:t>
            </a:r>
            <a:br>
              <a:rPr lang="en-US" sz="4000" dirty="0" smtClean="0"/>
            </a:br>
            <a:r>
              <a:rPr lang="en-US" sz="3200" dirty="0" smtClean="0"/>
              <a:t>1:1 Recursive Relationship</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1" y="1668781"/>
            <a:ext cx="6019800" cy="1484334"/>
          </a:xfrm>
          <a:prstGeom prst="rect">
            <a:avLst/>
          </a:prstGeom>
        </p:spPr>
      </p:pic>
      <p:pic>
        <p:nvPicPr>
          <p:cNvPr id="6" name="Picture 5"/>
          <p:cNvPicPr>
            <a:picLocks noChangeAspect="1"/>
          </p:cNvPicPr>
          <p:nvPr/>
        </p:nvPicPr>
        <p:blipFill>
          <a:blip r:embed="rId4"/>
          <a:stretch>
            <a:fillRect/>
          </a:stretch>
        </p:blipFill>
        <p:spPr>
          <a:xfrm>
            <a:off x="6740246" y="1545431"/>
            <a:ext cx="1759507" cy="45720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67608" y="1600200"/>
            <a:ext cx="2362042" cy="2362042"/>
          </a:xfrm>
          <a:prstGeom prst="rect">
            <a:avLst/>
          </a:prstGeom>
        </p:spPr>
      </p:pic>
      <p:sp>
        <p:nvSpPr>
          <p:cNvPr id="72706" name="Rectangle 2"/>
          <p:cNvSpPr>
            <a:spLocks noGrp="1" noChangeArrowheads="1"/>
          </p:cNvSpPr>
          <p:nvPr>
            <p:ph type="title"/>
          </p:nvPr>
        </p:nvSpPr>
        <p:spPr/>
        <p:txBody>
          <a:bodyPr/>
          <a:lstStyle/>
          <a:p>
            <a:pPr eaLnBrk="1" hangingPunct="1"/>
            <a:r>
              <a:rPr lang="en-US" sz="4000" dirty="0" smtClean="0"/>
              <a:t>Recursive Patterns:</a:t>
            </a:r>
            <a:br>
              <a:rPr lang="en-US" sz="4000" dirty="0" smtClean="0"/>
            </a:br>
            <a:r>
              <a:rPr lang="en-US" sz="3200" dirty="0" smtClean="0"/>
              <a:t>1:N Recursive Relationship</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4"/>
          <a:stretch>
            <a:fillRect/>
          </a:stretch>
        </p:blipFill>
        <p:spPr>
          <a:xfrm>
            <a:off x="457200" y="1642317"/>
            <a:ext cx="5638800" cy="234173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517609" y="1753817"/>
            <a:ext cx="2113629" cy="1876143"/>
          </a:xfrm>
          <a:prstGeom prst="rect">
            <a:avLst/>
          </a:prstGeom>
        </p:spPr>
      </p:pic>
      <p:sp>
        <p:nvSpPr>
          <p:cNvPr id="73730" name="Rectangle 2"/>
          <p:cNvSpPr>
            <a:spLocks noGrp="1" noChangeArrowheads="1"/>
          </p:cNvSpPr>
          <p:nvPr>
            <p:ph type="title"/>
          </p:nvPr>
        </p:nvSpPr>
        <p:spPr/>
        <p:txBody>
          <a:bodyPr/>
          <a:lstStyle/>
          <a:p>
            <a:pPr eaLnBrk="1" hangingPunct="1"/>
            <a:r>
              <a:rPr lang="en-US" sz="4000" dirty="0" smtClean="0"/>
              <a:t>Recursive Patterns:</a:t>
            </a:r>
            <a:br>
              <a:rPr lang="en-US" sz="4000" dirty="0" smtClean="0"/>
            </a:br>
            <a:r>
              <a:rPr lang="en-US" sz="3200" dirty="0" smtClean="0"/>
              <a:t>N:M Recursive Relationship III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2" name="Picture 1"/>
          <p:cNvPicPr>
            <a:picLocks noChangeAspect="1"/>
          </p:cNvPicPr>
          <p:nvPr/>
        </p:nvPicPr>
        <p:blipFill>
          <a:blip r:embed="rId4"/>
          <a:stretch>
            <a:fillRect/>
          </a:stretch>
        </p:blipFill>
        <p:spPr>
          <a:xfrm>
            <a:off x="457200" y="1697576"/>
            <a:ext cx="5943600" cy="2474453"/>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274638"/>
            <a:ext cx="8229600" cy="1325562"/>
          </a:xfrm>
        </p:spPr>
        <p:txBody>
          <a:bodyPr/>
          <a:lstStyle/>
          <a:p>
            <a:r>
              <a:rPr lang="en-US" dirty="0" smtClean="0"/>
              <a:t>Highline University</a:t>
            </a:r>
            <a:br>
              <a:rPr lang="en-US" dirty="0" smtClean="0"/>
            </a:br>
            <a:r>
              <a:rPr lang="en-US" sz="3600" dirty="0" smtClean="0"/>
              <a:t>Creating a Data Model</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4" name="TextBox 3"/>
          <p:cNvSpPr txBox="1"/>
          <p:nvPr/>
        </p:nvSpPr>
        <p:spPr>
          <a:xfrm>
            <a:off x="457201" y="1905000"/>
            <a:ext cx="82296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Suppose the administration at a hypothetical university named </a:t>
            </a:r>
            <a:r>
              <a:rPr lang="en-US" sz="2400" b="1" dirty="0">
                <a:solidFill>
                  <a:srgbClr val="0099CC"/>
                </a:solidFill>
              </a:rPr>
              <a:t>Highline </a:t>
            </a:r>
            <a:r>
              <a:rPr lang="en-US" sz="2400" b="1" dirty="0" smtClean="0">
                <a:solidFill>
                  <a:srgbClr val="0099CC"/>
                </a:solidFill>
              </a:rPr>
              <a:t>University </a:t>
            </a:r>
            <a:r>
              <a:rPr lang="en-US" sz="2400" dirty="0" smtClean="0"/>
              <a:t>wants </a:t>
            </a:r>
            <a:r>
              <a:rPr lang="en-US" sz="2400" dirty="0"/>
              <a:t>to create a database to track colleges, departments, faculty, and students</a:t>
            </a:r>
            <a:r>
              <a:rPr lang="en-US" sz="2400" dirty="0" smtClean="0"/>
              <a:t>.</a:t>
            </a:r>
          </a:p>
          <a:p>
            <a:pPr marL="285750" indent="-285750">
              <a:buFont typeface="Arial" panose="020B0604020202020204" pitchFamily="34" charset="0"/>
              <a:buChar char="•"/>
            </a:pPr>
            <a:r>
              <a:rPr lang="en-US" sz="2400" dirty="0" smtClean="0"/>
              <a:t>To </a:t>
            </a:r>
            <a:r>
              <a:rPr lang="en-US" sz="2400" dirty="0"/>
              <a:t>do this, </a:t>
            </a:r>
            <a:r>
              <a:rPr lang="en-US" sz="2400" dirty="0" smtClean="0"/>
              <a:t>a data </a:t>
            </a:r>
            <a:r>
              <a:rPr lang="en-US" sz="2400" dirty="0"/>
              <a:t>modeling team has collected a series of reports as part of its requirements determination</a:t>
            </a:r>
            <a:r>
              <a:rPr lang="en-US" sz="2400" dirty="0" smtClean="0"/>
              <a:t>.</a:t>
            </a:r>
            <a:endParaRPr lang="en-US" sz="2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1" y="1676401"/>
            <a:ext cx="8229600" cy="3811404"/>
          </a:xfrm>
          <a:prstGeom prst="rect">
            <a:avLst/>
          </a:prstGeom>
        </p:spPr>
      </p:pic>
      <p:sp>
        <p:nvSpPr>
          <p:cNvPr id="74754"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College Report</a:t>
            </a:r>
            <a:endParaRPr lang="en-US" sz="400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extLst>
      <p:ext uri="{BB962C8B-B14F-4D97-AF65-F5344CB8AC3E}">
        <p14:creationId xmlns:p14="http://schemas.microsoft.com/office/powerpoint/2010/main" val="23319945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2952" y="1905000"/>
            <a:ext cx="5038095" cy="2238095"/>
          </a:xfrm>
          <a:prstGeom prst="rect">
            <a:avLst/>
          </a:prstGeom>
        </p:spPr>
      </p:pic>
      <p:sp>
        <p:nvSpPr>
          <p:cNvPr id="75779"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First Data Model</a:t>
            </a:r>
            <a:endParaRPr lang="en-US" sz="400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274638"/>
            <a:ext cx="8229600" cy="868362"/>
          </a:xfrm>
        </p:spPr>
        <p:txBody>
          <a:bodyPr/>
          <a:lstStyle/>
          <a:p>
            <a:pPr eaLnBrk="1" hangingPunct="1"/>
            <a:r>
              <a:rPr lang="en-US" dirty="0" smtClean="0"/>
              <a:t>Entity-Relationship (E-R) Model</a:t>
            </a:r>
          </a:p>
        </p:txBody>
      </p:sp>
      <p:sp>
        <p:nvSpPr>
          <p:cNvPr id="8195" name="Rectangle 3"/>
          <p:cNvSpPr>
            <a:spLocks noGrp="1" noChangeArrowheads="1"/>
          </p:cNvSpPr>
          <p:nvPr>
            <p:ph idx="1"/>
          </p:nvPr>
        </p:nvSpPr>
        <p:spPr>
          <a:xfrm>
            <a:off x="457200" y="1219200"/>
            <a:ext cx="8229600" cy="4906963"/>
          </a:xfrm>
        </p:spPr>
        <p:txBody>
          <a:bodyPr/>
          <a:lstStyle/>
          <a:p>
            <a:pPr eaLnBrk="1" hangingPunct="1">
              <a:buClr>
                <a:schemeClr val="tx1"/>
              </a:buClr>
            </a:pPr>
            <a:r>
              <a:rPr lang="en-US" sz="2400" dirty="0" smtClean="0"/>
              <a:t>The </a:t>
            </a:r>
            <a:r>
              <a:rPr lang="en-US" sz="2400" b="1" dirty="0" smtClean="0">
                <a:solidFill>
                  <a:srgbClr val="0099CC"/>
                </a:solidFill>
              </a:rPr>
              <a:t>Entity-Relationship (E-R) model</a:t>
            </a:r>
            <a:r>
              <a:rPr lang="en-US" sz="2400" dirty="0" smtClean="0">
                <a:solidFill>
                  <a:srgbClr val="0099CC"/>
                </a:solidFill>
              </a:rPr>
              <a:t> </a:t>
            </a:r>
            <a:r>
              <a:rPr lang="en-US" sz="2400" dirty="0" smtClean="0"/>
              <a:t>is a set of concepts and graphical symbols that can be used to create conceptual schemas.</a:t>
            </a:r>
          </a:p>
          <a:p>
            <a:pPr eaLnBrk="1" hangingPunct="1"/>
            <a:r>
              <a:rPr lang="en-US" sz="2400" dirty="0" smtClean="0"/>
              <a:t>Versions:</a:t>
            </a:r>
          </a:p>
          <a:p>
            <a:pPr lvl="1" eaLnBrk="1" hangingPunct="1">
              <a:buClr>
                <a:schemeClr val="tx1"/>
              </a:buClr>
            </a:pPr>
            <a:r>
              <a:rPr lang="en-US" sz="2000" b="1" dirty="0" smtClean="0">
                <a:solidFill>
                  <a:srgbClr val="0099CC"/>
                </a:solidFill>
              </a:rPr>
              <a:t>Original E-R model</a:t>
            </a:r>
            <a:r>
              <a:rPr lang="en-US" sz="2000" dirty="0" smtClean="0">
                <a:cs typeface="Arial" panose="020B0604020202020204" pitchFamily="34" charset="0"/>
              </a:rPr>
              <a:t>—b</a:t>
            </a:r>
            <a:r>
              <a:rPr lang="en-US" sz="2000" dirty="0" smtClean="0"/>
              <a:t>y </a:t>
            </a:r>
            <a:r>
              <a:rPr lang="en-US" sz="2000" dirty="0" smtClean="0">
                <a:hlinkClick r:id="rId3"/>
              </a:rPr>
              <a:t>Peter Chen</a:t>
            </a:r>
            <a:r>
              <a:rPr lang="en-US" sz="2000" dirty="0" smtClean="0"/>
              <a:t> (1976)</a:t>
            </a:r>
          </a:p>
          <a:p>
            <a:pPr lvl="1" eaLnBrk="1" hangingPunct="1">
              <a:buClr>
                <a:schemeClr val="tx1"/>
              </a:buClr>
            </a:pPr>
            <a:r>
              <a:rPr lang="en-US" sz="2000" b="1" dirty="0" smtClean="0">
                <a:solidFill>
                  <a:srgbClr val="0099CC"/>
                </a:solidFill>
              </a:rPr>
              <a:t>Extended E-R model</a:t>
            </a:r>
            <a:r>
              <a:rPr lang="en-US" sz="2000" dirty="0" smtClean="0">
                <a:cs typeface="Arial" panose="020B0604020202020204" pitchFamily="34" charset="0"/>
              </a:rPr>
              <a:t>—</a:t>
            </a:r>
            <a:r>
              <a:rPr lang="en-US" sz="2000" dirty="0" smtClean="0"/>
              <a:t>extensions to the Chen model</a:t>
            </a:r>
          </a:p>
          <a:p>
            <a:pPr lvl="1" eaLnBrk="1" hangingPunct="1">
              <a:buClr>
                <a:schemeClr val="tx1"/>
              </a:buClr>
            </a:pPr>
            <a:r>
              <a:rPr lang="en-US" sz="2000" b="1" dirty="0" smtClean="0">
                <a:solidFill>
                  <a:srgbClr val="0099CC"/>
                </a:solidFill>
              </a:rPr>
              <a:t>Information Engineering (IE)</a:t>
            </a:r>
            <a:r>
              <a:rPr lang="en-US" sz="2000" dirty="0" smtClean="0">
                <a:cs typeface="Arial" panose="020B0604020202020204" pitchFamily="34" charset="0"/>
              </a:rPr>
              <a:t>—</a:t>
            </a:r>
            <a:r>
              <a:rPr lang="en-US" sz="2000" dirty="0" smtClean="0"/>
              <a:t>by James Martin (1990); uses “crow’s foot” notation, is easier to understand, and we will use it</a:t>
            </a:r>
          </a:p>
          <a:p>
            <a:pPr lvl="1" eaLnBrk="1" hangingPunct="1">
              <a:buClr>
                <a:schemeClr val="tx1"/>
              </a:buClr>
            </a:pPr>
            <a:r>
              <a:rPr lang="en-US" sz="2000" b="1" dirty="0" smtClean="0">
                <a:solidFill>
                  <a:srgbClr val="0099CC"/>
                </a:solidFill>
              </a:rPr>
              <a:t>IDEF1X</a:t>
            </a:r>
            <a:r>
              <a:rPr lang="en-US" sz="2000" dirty="0" smtClean="0">
                <a:cs typeface="Arial" panose="020B0604020202020204" pitchFamily="34" charset="0"/>
              </a:rPr>
              <a:t>—</a:t>
            </a:r>
            <a:r>
              <a:rPr lang="en-US" sz="2000" dirty="0" smtClean="0"/>
              <a:t>a national standard developed by the National Institute of Standards and Technology [see Appendix C]</a:t>
            </a:r>
          </a:p>
          <a:p>
            <a:pPr lvl="1" eaLnBrk="1" hangingPunct="1">
              <a:buClr>
                <a:schemeClr val="tx1"/>
              </a:buClr>
            </a:pPr>
            <a:r>
              <a:rPr lang="en-US" sz="2000" b="1" dirty="0" smtClean="0">
                <a:solidFill>
                  <a:srgbClr val="0099CC"/>
                </a:solidFill>
              </a:rPr>
              <a:t>Unified Modeling Language (UML)</a:t>
            </a:r>
            <a:r>
              <a:rPr lang="en-US" sz="2000" dirty="0" smtClean="0">
                <a:cs typeface="Arial" panose="020B0604020202020204" pitchFamily="34" charset="0"/>
              </a:rPr>
              <a:t>—</a:t>
            </a:r>
            <a:r>
              <a:rPr lang="en-US" sz="2000" dirty="0" smtClean="0"/>
              <a:t>by the Object Management Group; it supports object-oriented methodology [see Appendix D]</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slide(fromBottom)">
                                      <p:cBhvr>
                                        <p:cTn id="7" dur="500"/>
                                        <p:tgtEl>
                                          <p:spTgt spid="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slide(fromBottom)">
                                      <p:cBhvr>
                                        <p:cTn id="12" dur="500"/>
                                        <p:tgtEl>
                                          <p:spTgt spid="8195">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slide(fromBottom)">
                                      <p:cBhvr>
                                        <p:cTn id="15" dur="500"/>
                                        <p:tgtEl>
                                          <p:spTgt spid="8195">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8195">
                                            <p:txEl>
                                              <p:pRg st="3" end="3"/>
                                            </p:txEl>
                                          </p:spTgt>
                                        </p:tgtEl>
                                        <p:attrNameLst>
                                          <p:attrName>style.visibility</p:attrName>
                                        </p:attrNameLst>
                                      </p:cBhvr>
                                      <p:to>
                                        <p:strVal val="visible"/>
                                      </p:to>
                                    </p:set>
                                    <p:animEffect transition="in" filter="slide(fromBottom)">
                                      <p:cBhvr>
                                        <p:cTn id="18" dur="500"/>
                                        <p:tgtEl>
                                          <p:spTgt spid="8195">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animEffect transition="in" filter="slide(fromBottom)">
                                      <p:cBhvr>
                                        <p:cTn id="21" dur="500"/>
                                        <p:tgtEl>
                                          <p:spTgt spid="8195">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8195">
                                            <p:txEl>
                                              <p:pRg st="5" end="5"/>
                                            </p:txEl>
                                          </p:spTgt>
                                        </p:tgtEl>
                                        <p:attrNameLst>
                                          <p:attrName>style.visibility</p:attrName>
                                        </p:attrNameLst>
                                      </p:cBhvr>
                                      <p:to>
                                        <p:strVal val="visible"/>
                                      </p:to>
                                    </p:set>
                                    <p:animEffect transition="in" filter="slide(fromBottom)">
                                      <p:cBhvr>
                                        <p:cTn id="24" dur="500"/>
                                        <p:tgtEl>
                                          <p:spTgt spid="8195">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8195">
                                            <p:txEl>
                                              <p:pRg st="6" end="6"/>
                                            </p:txEl>
                                          </p:spTgt>
                                        </p:tgtEl>
                                        <p:attrNameLst>
                                          <p:attrName>style.visibility</p:attrName>
                                        </p:attrNameLst>
                                      </p:cBhvr>
                                      <p:to>
                                        <p:strVal val="visible"/>
                                      </p:to>
                                    </p:set>
                                    <p:animEffect transition="in" filter="slide(fromBottom)">
                                      <p:cBhvr>
                                        <p:cTn id="27" dur="500"/>
                                        <p:tgtEl>
                                          <p:spTgt spid="8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676400"/>
            <a:ext cx="8229600" cy="4418910"/>
          </a:xfrm>
          <a:prstGeom prst="rect">
            <a:avLst/>
          </a:prstGeom>
        </p:spPr>
      </p:pic>
      <p:sp>
        <p:nvSpPr>
          <p:cNvPr id="76802"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Department Report</a:t>
            </a:r>
            <a:endParaRPr lang="en-US" sz="400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80</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1" y="1828800"/>
            <a:ext cx="8229600" cy="3291840"/>
          </a:xfrm>
          <a:prstGeom prst="rect">
            <a:avLst/>
          </a:prstGeom>
        </p:spPr>
      </p:pic>
      <p:sp>
        <p:nvSpPr>
          <p:cNvPr id="77827" name="Title 1"/>
          <p:cNvSpPr>
            <a:spLocks noGrp="1"/>
          </p:cNvSpPr>
          <p:nvPr>
            <p:ph type="title"/>
          </p:nvPr>
        </p:nvSpPr>
        <p:spPr>
          <a:xfrm>
            <a:off x="457200" y="274638"/>
            <a:ext cx="8229600" cy="1325562"/>
          </a:xfrm>
        </p:spPr>
        <p:txBody>
          <a:bodyPr/>
          <a:lstStyle/>
          <a:p>
            <a:r>
              <a:rPr lang="en-US" dirty="0" smtClean="0"/>
              <a:t>Highline University</a:t>
            </a:r>
            <a:br>
              <a:rPr lang="en-US" dirty="0" smtClean="0"/>
            </a:br>
            <a:r>
              <a:rPr lang="en-US" sz="3600" dirty="0" smtClean="0"/>
              <a:t>Second Data Model 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3753" y="1752600"/>
            <a:ext cx="8233048" cy="3251866"/>
          </a:xfrm>
          <a:prstGeom prst="rect">
            <a:avLst/>
          </a:prstGeom>
        </p:spPr>
      </p:pic>
      <p:sp>
        <p:nvSpPr>
          <p:cNvPr id="78851" name="Title 1"/>
          <p:cNvSpPr>
            <a:spLocks noGrp="1"/>
          </p:cNvSpPr>
          <p:nvPr>
            <p:ph type="title"/>
          </p:nvPr>
        </p:nvSpPr>
        <p:spPr>
          <a:xfrm>
            <a:off x="457200" y="274638"/>
            <a:ext cx="8229600" cy="1325562"/>
          </a:xfrm>
        </p:spPr>
        <p:txBody>
          <a:bodyPr/>
          <a:lstStyle/>
          <a:p>
            <a:r>
              <a:rPr lang="en-US" dirty="0" smtClean="0"/>
              <a:t>Highline University</a:t>
            </a:r>
            <a:br>
              <a:rPr lang="en-US" dirty="0" smtClean="0"/>
            </a:br>
            <a:r>
              <a:rPr lang="en-US" sz="3600" dirty="0" smtClean="0"/>
              <a:t>Second Data Model 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82</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2095" y="1448601"/>
            <a:ext cx="6477000" cy="4723599"/>
          </a:xfrm>
          <a:prstGeom prst="rect">
            <a:avLst/>
          </a:prstGeom>
        </p:spPr>
      </p:pic>
      <p:sp>
        <p:nvSpPr>
          <p:cNvPr id="79875" name="Title 1"/>
          <p:cNvSpPr>
            <a:spLocks noGrp="1"/>
          </p:cNvSpPr>
          <p:nvPr>
            <p:ph type="title"/>
          </p:nvPr>
        </p:nvSpPr>
        <p:spPr>
          <a:xfrm>
            <a:off x="457200" y="274637"/>
            <a:ext cx="8229600" cy="1074103"/>
          </a:xfrm>
        </p:spPr>
        <p:txBody>
          <a:bodyPr/>
          <a:lstStyle/>
          <a:p>
            <a:r>
              <a:rPr lang="en-US" dirty="0" smtClean="0"/>
              <a:t>Highline University</a:t>
            </a:r>
            <a:br>
              <a:rPr lang="en-US" dirty="0" smtClean="0"/>
            </a:br>
            <a:r>
              <a:rPr lang="en-US" sz="3200" dirty="0" smtClean="0"/>
              <a:t>Second Data Model III</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83</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6313" y="1608243"/>
            <a:ext cx="7085647" cy="4636982"/>
          </a:xfrm>
          <a:prstGeom prst="rect">
            <a:avLst/>
          </a:prstGeom>
        </p:spPr>
      </p:pic>
      <p:sp>
        <p:nvSpPr>
          <p:cNvPr id="80899" name="Title 1"/>
          <p:cNvSpPr>
            <a:spLocks noGrp="1"/>
          </p:cNvSpPr>
          <p:nvPr>
            <p:ph type="title"/>
          </p:nvPr>
        </p:nvSpPr>
        <p:spPr>
          <a:xfrm>
            <a:off x="457200" y="274638"/>
            <a:ext cx="8229600" cy="1173162"/>
          </a:xfrm>
        </p:spPr>
        <p:txBody>
          <a:bodyPr/>
          <a:lstStyle/>
          <a:p>
            <a:r>
              <a:rPr lang="en-US" dirty="0" smtClean="0"/>
              <a:t>Highline University</a:t>
            </a:r>
            <a:br>
              <a:rPr lang="en-US" dirty="0" smtClean="0"/>
            </a:br>
            <a:r>
              <a:rPr lang="en-US" sz="3200" dirty="0" smtClean="0"/>
              <a:t>Second Data Model IV</a:t>
            </a:r>
            <a:endParaRPr lang="en-US" sz="36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84</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676399"/>
            <a:ext cx="8229600" cy="3845507"/>
          </a:xfrm>
          <a:prstGeom prst="rect">
            <a:avLst/>
          </a:prstGeom>
        </p:spPr>
      </p:pic>
      <p:sp>
        <p:nvSpPr>
          <p:cNvPr id="81922"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Department Student Report</a:t>
            </a:r>
            <a:endParaRPr lang="en-US" sz="400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85</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523999"/>
            <a:ext cx="8229600" cy="4753659"/>
          </a:xfrm>
          <a:prstGeom prst="rect">
            <a:avLst/>
          </a:prstGeom>
        </p:spPr>
      </p:pic>
      <p:sp>
        <p:nvSpPr>
          <p:cNvPr id="82947" name="Title 1"/>
          <p:cNvSpPr>
            <a:spLocks noGrp="1"/>
          </p:cNvSpPr>
          <p:nvPr>
            <p:ph type="title"/>
          </p:nvPr>
        </p:nvSpPr>
        <p:spPr>
          <a:xfrm>
            <a:off x="457200" y="274638"/>
            <a:ext cx="8229600" cy="1173162"/>
          </a:xfrm>
        </p:spPr>
        <p:txBody>
          <a:bodyPr/>
          <a:lstStyle/>
          <a:p>
            <a:r>
              <a:rPr lang="en-US" dirty="0" smtClean="0"/>
              <a:t>Highline University</a:t>
            </a:r>
            <a:br>
              <a:rPr lang="en-US" dirty="0" smtClean="0"/>
            </a:br>
            <a:r>
              <a:rPr lang="en-US" sz="3200" dirty="0" smtClean="0"/>
              <a:t>Third Data Model</a:t>
            </a:r>
            <a:endParaRPr lang="en-US" sz="36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86</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3613" y="1535205"/>
            <a:ext cx="5976774" cy="4710020"/>
          </a:xfrm>
          <a:prstGeom prst="rect">
            <a:avLst/>
          </a:prstGeom>
        </p:spPr>
      </p:pic>
      <p:sp>
        <p:nvSpPr>
          <p:cNvPr id="83970" name="Title 1"/>
          <p:cNvSpPr>
            <a:spLocks noGrp="1"/>
          </p:cNvSpPr>
          <p:nvPr>
            <p:ph type="title"/>
          </p:nvPr>
        </p:nvSpPr>
        <p:spPr>
          <a:xfrm>
            <a:off x="457200" y="274638"/>
            <a:ext cx="8229600" cy="1173162"/>
          </a:xfrm>
        </p:spPr>
        <p:txBody>
          <a:bodyPr/>
          <a:lstStyle/>
          <a:p>
            <a:r>
              <a:rPr lang="en-US" dirty="0" smtClean="0"/>
              <a:t>Highline University</a:t>
            </a:r>
            <a:br>
              <a:rPr lang="en-US" dirty="0" smtClean="0"/>
            </a:br>
            <a:r>
              <a:rPr lang="en-US" sz="3200" dirty="0" smtClean="0"/>
              <a:t>Sample Student Acceptance Letter</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87</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6360" y="1524000"/>
            <a:ext cx="6502744" cy="4722360"/>
          </a:xfrm>
          <a:prstGeom prst="rect">
            <a:avLst/>
          </a:prstGeom>
        </p:spPr>
      </p:pic>
      <p:sp>
        <p:nvSpPr>
          <p:cNvPr id="84995" name="Title 1"/>
          <p:cNvSpPr>
            <a:spLocks noGrp="1"/>
          </p:cNvSpPr>
          <p:nvPr>
            <p:ph type="title"/>
          </p:nvPr>
        </p:nvSpPr>
        <p:spPr>
          <a:xfrm>
            <a:off x="457200" y="274638"/>
            <a:ext cx="8229600" cy="1173162"/>
          </a:xfrm>
        </p:spPr>
        <p:txBody>
          <a:bodyPr/>
          <a:lstStyle/>
          <a:p>
            <a:r>
              <a:rPr lang="en-US" dirty="0" smtClean="0"/>
              <a:t>Highline University</a:t>
            </a:r>
            <a:br>
              <a:rPr lang="en-US" dirty="0" smtClean="0"/>
            </a:br>
            <a:r>
              <a:rPr lang="en-US" sz="3200" dirty="0" smtClean="0"/>
              <a:t>Fourth Data Model</a:t>
            </a:r>
            <a:endParaRPr lang="en-US" sz="36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88</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VIDA~1\AppData\Local\Temp\SNAGHTML8cc55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777" y="1524000"/>
            <a:ext cx="6450257" cy="4718436"/>
          </a:xfrm>
          <a:prstGeom prst="rect">
            <a:avLst/>
          </a:prstGeom>
          <a:noFill/>
          <a:extLst>
            <a:ext uri="{909E8E84-426E-40DD-AFC4-6F175D3DCCD1}">
              <a14:hiddenFill xmlns:a14="http://schemas.microsoft.com/office/drawing/2010/main">
                <a:solidFill>
                  <a:srgbClr val="FFFFFF"/>
                </a:solidFill>
              </a14:hiddenFill>
            </a:ext>
          </a:extLst>
        </p:spPr>
      </p:pic>
      <p:sp>
        <p:nvSpPr>
          <p:cNvPr id="86018" name="Title 1"/>
          <p:cNvSpPr>
            <a:spLocks noGrp="1"/>
          </p:cNvSpPr>
          <p:nvPr>
            <p:ph type="title"/>
          </p:nvPr>
        </p:nvSpPr>
        <p:spPr>
          <a:xfrm>
            <a:off x="457200" y="274638"/>
            <a:ext cx="8229600" cy="1173162"/>
          </a:xfrm>
        </p:spPr>
        <p:txBody>
          <a:bodyPr/>
          <a:lstStyle/>
          <a:p>
            <a:r>
              <a:rPr lang="en-US" dirty="0" smtClean="0"/>
              <a:t>Highline University</a:t>
            </a:r>
            <a:br>
              <a:rPr lang="en-US" dirty="0" smtClean="0"/>
            </a:br>
            <a:r>
              <a:rPr lang="en-US" sz="3200" dirty="0" smtClean="0"/>
              <a:t>Final Data Model</a:t>
            </a:r>
            <a:endParaRPr lang="en-US" sz="4000" dirty="0" smtClean="0"/>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Entities</a:t>
            </a:r>
          </a:p>
        </p:txBody>
      </p:sp>
      <p:sp>
        <p:nvSpPr>
          <p:cNvPr id="9219" name="Rectangle 3"/>
          <p:cNvSpPr>
            <a:spLocks noGrp="1" noChangeArrowheads="1"/>
          </p:cNvSpPr>
          <p:nvPr>
            <p:ph idx="1"/>
          </p:nvPr>
        </p:nvSpPr>
        <p:spPr/>
        <p:txBody>
          <a:bodyPr/>
          <a:lstStyle/>
          <a:p>
            <a:pPr eaLnBrk="1" hangingPunct="1">
              <a:lnSpc>
                <a:spcPct val="90000"/>
              </a:lnSpc>
            </a:pPr>
            <a:r>
              <a:rPr lang="en-US" smtClean="0"/>
              <a:t>Something that can be identified and the users want to track:</a:t>
            </a:r>
          </a:p>
          <a:p>
            <a:pPr lvl="1" eaLnBrk="1" hangingPunct="1">
              <a:lnSpc>
                <a:spcPct val="90000"/>
              </a:lnSpc>
              <a:buClr>
                <a:schemeClr val="tx1"/>
              </a:buClr>
            </a:pPr>
            <a:r>
              <a:rPr lang="en-US" b="1" smtClean="0">
                <a:solidFill>
                  <a:srgbClr val="0099CC"/>
                </a:solidFill>
              </a:rPr>
              <a:t>Entity class</a:t>
            </a:r>
            <a:r>
              <a:rPr lang="en-US" smtClean="0">
                <a:cs typeface="Arial" panose="020B0604020202020204" pitchFamily="34" charset="0"/>
              </a:rPr>
              <a:t>—</a:t>
            </a:r>
            <a:r>
              <a:rPr lang="en-US" smtClean="0"/>
              <a:t>a collection of entities of a given type</a:t>
            </a:r>
          </a:p>
          <a:p>
            <a:pPr lvl="1" eaLnBrk="1" hangingPunct="1">
              <a:lnSpc>
                <a:spcPct val="90000"/>
              </a:lnSpc>
              <a:buClr>
                <a:schemeClr val="tx1"/>
              </a:buClr>
            </a:pPr>
            <a:r>
              <a:rPr lang="en-US" b="1" smtClean="0">
                <a:solidFill>
                  <a:srgbClr val="0099CC"/>
                </a:solidFill>
              </a:rPr>
              <a:t>Entity instance</a:t>
            </a:r>
            <a:r>
              <a:rPr lang="en-US" smtClean="0">
                <a:cs typeface="Arial" panose="020B0604020202020204" pitchFamily="34" charset="0"/>
              </a:rPr>
              <a:t>—</a:t>
            </a:r>
            <a:r>
              <a:rPr lang="en-US" smtClean="0"/>
              <a:t>the occurrence of a particular entity</a:t>
            </a:r>
          </a:p>
          <a:p>
            <a:pPr eaLnBrk="1" hangingPunct="1">
              <a:lnSpc>
                <a:spcPct val="90000"/>
              </a:lnSpc>
            </a:pPr>
            <a:r>
              <a:rPr lang="en-US" smtClean="0"/>
              <a:t>There are usually many instances of an entity in an entity class.</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9</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ransition>
    <p:pull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lang="en-US" sz="3600" dirty="0" smtClean="0"/>
              <a:t/>
            </a:r>
            <a:br>
              <a:rPr lang="en-US" sz="3600" dirty="0" smtClean="0"/>
            </a:br>
            <a:r>
              <a:rPr lang="en-US" sz="3600" dirty="0" smtClean="0">
                <a:latin typeface="Calibri" pitchFamily="34" charset="0"/>
                <a:cs typeface="Calibri" pitchFamily="34" charset="0"/>
              </a:rPr>
              <a:t>David </a:t>
            </a:r>
            <a:r>
              <a:rPr lang="en-US" sz="3600" dirty="0" err="1" smtClean="0">
                <a:latin typeface="Calibri" pitchFamily="34" charset="0"/>
                <a:cs typeface="Calibri" pitchFamily="34" charset="0"/>
              </a:rPr>
              <a:t>Kroenke</a:t>
            </a:r>
            <a:r>
              <a:rPr lang="en-US" sz="3600" dirty="0" smtClean="0">
                <a:latin typeface="Calibri" pitchFamily="34" charset="0"/>
                <a:cs typeface="Calibri" pitchFamily="34" charset="0"/>
              </a:rPr>
              <a:t> and David Auer</a:t>
            </a:r>
            <a:r>
              <a:rPr lang="en-US" sz="3600" dirty="0" smtClean="0"/>
              <a:t/>
            </a:r>
            <a:br>
              <a:rPr lang="en-US" sz="3600" dirty="0" smtClean="0"/>
            </a:br>
            <a:r>
              <a:rPr lang="en-US" sz="4000" dirty="0" smtClean="0">
                <a:solidFill>
                  <a:schemeClr val="tx1"/>
                </a:solidFill>
                <a:latin typeface="Calibri" pitchFamily="34" charset="0"/>
                <a:cs typeface="Calibri" pitchFamily="34" charset="0"/>
              </a:rPr>
              <a:t> </a:t>
            </a:r>
            <a:r>
              <a:rPr lang="en-US" sz="4000" dirty="0" smtClean="0">
                <a:latin typeface="Calibri" pitchFamily="34" charset="0"/>
                <a:cs typeface="Calibri" pitchFamily="34" charset="0"/>
              </a:rPr>
              <a:t>Database Processing</a:t>
            </a:r>
            <a:r>
              <a:rPr lang="en-US" sz="4000" dirty="0" smtClean="0">
                <a:solidFill>
                  <a:schemeClr val="tx1"/>
                </a:solidFill>
              </a:rPr>
              <a:t/>
            </a:r>
            <a:br>
              <a:rPr lang="en-US" sz="4000" dirty="0" smtClean="0">
                <a:solidFill>
                  <a:schemeClr val="tx1"/>
                </a:solidFill>
              </a:rPr>
            </a:br>
            <a:r>
              <a:rPr lang="en-US" sz="3200" dirty="0" smtClean="0">
                <a:solidFill>
                  <a:schemeClr val="bg1">
                    <a:lumMod val="85000"/>
                  </a:schemeClr>
                </a:solidFill>
                <a:latin typeface="Calibri" pitchFamily="34" charset="0"/>
                <a:cs typeface="Calibri" pitchFamily="34" charset="0"/>
              </a:rPr>
              <a:t>Fundamentals, Design, and Implementation</a:t>
            </a:r>
            <a:r>
              <a:rPr lang="en-US" sz="3200" dirty="0" smtClean="0">
                <a:latin typeface="Calibri" pitchFamily="34" charset="0"/>
                <a:cs typeface="Calibri" pitchFamily="34" charset="0"/>
              </a:rPr>
              <a:t/>
            </a:r>
            <a:br>
              <a:rPr lang="en-US" sz="3200" dirty="0" smtClean="0">
                <a:latin typeface="Calibri" pitchFamily="34" charset="0"/>
                <a:cs typeface="Calibri" pitchFamily="34" charset="0"/>
              </a:rPr>
            </a:br>
            <a:r>
              <a:rPr lang="en-US" sz="3200" dirty="0" smtClean="0">
                <a:latin typeface="Calibri" pitchFamily="34" charset="0"/>
                <a:cs typeface="Calibri" pitchFamily="34" charset="0"/>
              </a:rPr>
              <a:t>(14th Edition)</a:t>
            </a:r>
            <a:r>
              <a:rPr lang="en-US" sz="3200" dirty="0" smtClean="0">
                <a:solidFill>
                  <a:schemeClr val="bg2">
                    <a:lumMod val="40000"/>
                    <a:lumOff val="60000"/>
                  </a:schemeClr>
                </a:solidFill>
              </a:rPr>
              <a:t/>
            </a:r>
            <a:br>
              <a:rPr lang="en-US" sz="3200" dirty="0" smtClean="0">
                <a:solidFill>
                  <a:schemeClr val="bg2">
                    <a:lumMod val="40000"/>
                    <a:lumOff val="60000"/>
                  </a:schemeClr>
                </a:solidFill>
              </a:rPr>
            </a:br>
            <a:endParaRPr lang="en-US" sz="3200" dirty="0" smtClean="0">
              <a:solidFill>
                <a:schemeClr val="bg2">
                  <a:lumMod val="40000"/>
                  <a:lumOff val="60000"/>
                </a:schemeClr>
              </a:solidFill>
            </a:endParaRPr>
          </a:p>
        </p:txBody>
      </p:sp>
      <p:sp>
        <p:nvSpPr>
          <p:cNvPr id="87043"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Chapter Five</a:t>
            </a:r>
          </a:p>
        </p:txBody>
      </p:sp>
      <p:sp>
        <p:nvSpPr>
          <p:cNvPr id="3" name="Slide Number Placeholder 2"/>
          <p:cNvSpPr>
            <a:spLocks noGrp="1"/>
          </p:cNvSpPr>
          <p:nvPr>
            <p:ph type="sldNum" sz="quarter" idx="11"/>
          </p:nvPr>
        </p:nvSpPr>
        <p:spPr/>
        <p:txBody>
          <a:bodyPr/>
          <a:lstStyle/>
          <a:p>
            <a:r>
              <a:rPr lang="en-US" dirty="0" smtClean="0"/>
              <a:t>5-</a:t>
            </a:r>
            <a:fld id="{5926D301-5CB7-43CA-AEE9-3997FAA25B22}" type="slidenum">
              <a:rPr lang="en-US" smtClean="0"/>
              <a:pPr/>
              <a:t>90</a:t>
            </a:fld>
            <a:endParaRPr lang="en-US" dirty="0" smtClean="0"/>
          </a:p>
          <a:p>
            <a:endParaRPr lang="en-US" dirty="0"/>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a:defRPr/>
            </a:pPr>
            <a:endParaRPr lang="en-US" sz="1400">
              <a:solidFill>
                <a:srgbClr val="000000"/>
              </a:solidFill>
              <a:effectLst>
                <a:outerShdw blurRad="38100" dist="38100" dir="2700000" algn="tl">
                  <a:srgbClr val="C0C0C0"/>
                </a:outerShdw>
              </a:effectLst>
              <a:latin typeface="Arial" charset="0"/>
              <a:cs typeface="Arial" charset="0"/>
            </a:endParaRPr>
          </a:p>
        </p:txBody>
      </p:sp>
      <p:pic>
        <p:nvPicPr>
          <p:cNvPr id="88069"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4742" y="381000"/>
            <a:ext cx="7704233" cy="2514600"/>
          </a:xfrm>
          <a:prstGeom prst="rect">
            <a:avLst/>
          </a:prstGeom>
          <a:solidFill>
            <a:schemeClr val="hlink"/>
          </a:solidFill>
          <a:ln w="9525">
            <a:solidFill>
              <a:schemeClr val="bg1"/>
            </a:solidFill>
            <a:miter lim="800000"/>
            <a:headEnd/>
            <a:tailEnd/>
          </a:ln>
        </p:spPr>
      </p:pic>
      <p:sp>
        <p:nvSpPr>
          <p:cNvPr id="88070"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91</a:t>
            </a:fld>
            <a:endParaRPr lang="en-US" smtClean="0"/>
          </a:p>
          <a:p>
            <a:endParaRPr lang="en-US"/>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926</TotalTime>
  <Words>5180</Words>
  <Application>Microsoft Office PowerPoint</Application>
  <PresentationFormat>On-screen Show (4:3)</PresentationFormat>
  <Paragraphs>449</Paragraphs>
  <Slides>91</Slides>
  <Notes>76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91</vt:i4>
      </vt:variant>
    </vt:vector>
  </HeadingPairs>
  <TitlesOfParts>
    <vt:vector size="95" baseType="lpstr">
      <vt:lpstr>Arial</vt:lpstr>
      <vt:lpstr>Calibri</vt:lpstr>
      <vt:lpstr>Times New Roman</vt:lpstr>
      <vt:lpstr>Theme-DBP-e14</vt:lpstr>
      <vt:lpstr> David M. Kroenke and David J. Auer Database Processing: Fundamentals, Design, and Implementation </vt:lpstr>
      <vt:lpstr>Chapter Objectives</vt:lpstr>
      <vt:lpstr>Chapter Objectives</vt:lpstr>
      <vt:lpstr>Chapter Objectives</vt:lpstr>
      <vt:lpstr>The Data Model</vt:lpstr>
      <vt:lpstr>Data Modeling in the SDLC</vt:lpstr>
      <vt:lpstr>Data Model = Conceptual Design</vt:lpstr>
      <vt:lpstr>Entity-Relationship (E-R) Model</vt:lpstr>
      <vt:lpstr>Entities</vt:lpstr>
      <vt:lpstr>CUSTOMER: The Entity Class and Two Entity Instances</vt:lpstr>
      <vt:lpstr>Attributes</vt:lpstr>
      <vt:lpstr>EMPLOYEE: Attributes in Ellipses</vt:lpstr>
      <vt:lpstr>EMPLOYEE: Attributes in Entity Rectangle</vt:lpstr>
      <vt:lpstr>Identifiers</vt:lpstr>
      <vt:lpstr>Entity Attribute Display in Data Models</vt:lpstr>
      <vt:lpstr>Relationships</vt:lpstr>
      <vt:lpstr>Degree of the Relationship</vt:lpstr>
      <vt:lpstr>Binary Relationship</vt:lpstr>
      <vt:lpstr>Ternary Relationship</vt:lpstr>
      <vt:lpstr>Entities and Tables</vt:lpstr>
      <vt:lpstr>Cardinality</vt:lpstr>
      <vt:lpstr>Maximum Cardinality</vt:lpstr>
      <vt:lpstr>The Three Types of Maximum Cardinality</vt:lpstr>
      <vt:lpstr>Parent and Child Entities</vt:lpstr>
      <vt:lpstr>HAS-A Relationships</vt:lpstr>
      <vt:lpstr>Minimum Cardinality</vt:lpstr>
      <vt:lpstr>Indicating Minimum Cardinality</vt:lpstr>
      <vt:lpstr>Reading Minimum Cardinality</vt:lpstr>
      <vt:lpstr>The Three Types of Minimum Cardinality</vt:lpstr>
      <vt:lpstr>Data Modeling Notation: IE Crow’s Foot </vt:lpstr>
      <vt:lpstr>Data Modeling Notation: IE Crow’s Foot 1:N</vt:lpstr>
      <vt:lpstr>Data Modeling Notation: IE Crow’s Foot N:M</vt:lpstr>
      <vt:lpstr>ID-Dependent Entities</vt:lpstr>
      <vt:lpstr>ID-Dependent Entities</vt:lpstr>
      <vt:lpstr>Weak Entities</vt:lpstr>
      <vt:lpstr>Weak Entities</vt:lpstr>
      <vt:lpstr>Identifying Relationships</vt:lpstr>
      <vt:lpstr>ID-Dependent and Weak Entities</vt:lpstr>
      <vt:lpstr>Subtype Entities</vt:lpstr>
      <vt:lpstr>Subtypes with Discriminators</vt:lpstr>
      <vt:lpstr>Subtypes: Exclusive or Inclusive</vt:lpstr>
      <vt:lpstr>Subtypes: Exclusive or Inclusive</vt:lpstr>
      <vt:lpstr>Subtypes: Partial or Total</vt:lpstr>
      <vt:lpstr>Subtypes: IS-A Relationships</vt:lpstr>
      <vt:lpstr>IE Crow’s Foot Symbol Summary I</vt:lpstr>
      <vt:lpstr>IE Crow’s Foot Symbol Summary II</vt:lpstr>
      <vt:lpstr>Strong Entity Patterns: 1:1 Strong Entity Relationships I</vt:lpstr>
      <vt:lpstr>Strong Entity Patterns: 1:1 Strong Entity Relationships II</vt:lpstr>
      <vt:lpstr>Strong Entity Patterns: 1:N Strong Entity Relationships I</vt:lpstr>
      <vt:lpstr>Strong Entity Patterns: 1:N Strong Entity Relationships II</vt:lpstr>
      <vt:lpstr>Strong Entity Patterns: 1:N Strong Entity Relationships III</vt:lpstr>
      <vt:lpstr>Strong Entity Patterns: N:M Strong Entity Relationships I</vt:lpstr>
      <vt:lpstr>Strong Entity Patterns: N:M Strong Entity Relationships II</vt:lpstr>
      <vt:lpstr>Strong Entity Patterns: N:M Strong Entity Relationships III</vt:lpstr>
      <vt:lpstr>ID-Dependent Relationships: The Association Pattern I</vt:lpstr>
      <vt:lpstr>ID-Dependent Relationships: The Association Pattern II</vt:lpstr>
      <vt:lpstr>ID-Dependent Relationships: The Multivalued Attribute Pattern I</vt:lpstr>
      <vt:lpstr>ID-Dependent Relationships: The Multivalued Attribute Pattern II</vt:lpstr>
      <vt:lpstr>ID-Dependent Relationships: The Multivalued Attribute Pattern III</vt:lpstr>
      <vt:lpstr>ID-Dependent Relationships: The Multivalued Attribute Pattern IV</vt:lpstr>
      <vt:lpstr>ID-Dependent Relationships: Composite Multivalued Attributes I</vt:lpstr>
      <vt:lpstr>ID-Dependent Relationships: Composite Multivalued Attributes II</vt:lpstr>
      <vt:lpstr>ID-Dependent Relationships: The Archetype/Instance Pattern I</vt:lpstr>
      <vt:lpstr>ID-Dependent Relationships: The Archetype/Instance Pattern II</vt:lpstr>
      <vt:lpstr>ID-Dependent Relationships: The Archetype/Instance Pattern III</vt:lpstr>
      <vt:lpstr>Mixed Patterns: The Line-Item Pattern I</vt:lpstr>
      <vt:lpstr>Mixed Patterns: The Line-Item Pattern II</vt:lpstr>
      <vt:lpstr>Mixed Patterns: Other Mixed Patterns I</vt:lpstr>
      <vt:lpstr>Mixed Patterns: Other Mixed Patterns II</vt:lpstr>
      <vt:lpstr>Mixed Patterns: Other Mixed Patterns III</vt:lpstr>
      <vt:lpstr>Mixed Patterns: The For-Use-By Pattern I</vt:lpstr>
      <vt:lpstr>Mixed Patterns: The For-Use-By Pattern II</vt:lpstr>
      <vt:lpstr>Recursive Relationships</vt:lpstr>
      <vt:lpstr>Recursive Patterns: 1:1 Recursive Relationship</vt:lpstr>
      <vt:lpstr>Recursive Patterns: 1:N Recursive Relationship</vt:lpstr>
      <vt:lpstr>Recursive Patterns: N:M Recursive Relationship III</vt:lpstr>
      <vt:lpstr>Highline University Creating a Data Model</vt:lpstr>
      <vt:lpstr>Highline University The College Report</vt:lpstr>
      <vt:lpstr>Highline University First Data Model</vt:lpstr>
      <vt:lpstr>Highline University The Department Report</vt:lpstr>
      <vt:lpstr>Highline University Second Data Model I</vt:lpstr>
      <vt:lpstr>Highline University Second Data Model II</vt:lpstr>
      <vt:lpstr>Highline University Second Data Model III</vt:lpstr>
      <vt:lpstr>Highline University Second Data Model IV</vt:lpstr>
      <vt:lpstr>Highline University The Department Student Report</vt:lpstr>
      <vt:lpstr>Highline University Third Data Model</vt:lpstr>
      <vt:lpstr>Highline University Sample Student Acceptance Letter</vt:lpstr>
      <vt:lpstr>Highline University Fourth Data Model</vt:lpstr>
      <vt:lpstr>Highline University Final Data Model</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 -05</dc:title>
  <dc:creator>David J. Auer</dc:creator>
  <cp:lastModifiedBy>Kim Norbuta</cp:lastModifiedBy>
  <cp:revision>128</cp:revision>
  <dcterms:created xsi:type="dcterms:W3CDTF">2005-01-24T23:48:45Z</dcterms:created>
  <dcterms:modified xsi:type="dcterms:W3CDTF">2015-09-14T03:01:06Z</dcterms:modified>
</cp:coreProperties>
</file>